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36" r:id="rId2"/>
  </p:sldMasterIdLst>
  <p:notesMasterIdLst>
    <p:notesMasterId r:id="rId25"/>
  </p:notesMasterIdLst>
  <p:handoutMasterIdLst>
    <p:handoutMasterId r:id="rId26"/>
  </p:handoutMasterIdLst>
  <p:sldIdLst>
    <p:sldId id="256" r:id="rId3"/>
    <p:sldId id="300" r:id="rId4"/>
    <p:sldId id="346" r:id="rId5"/>
    <p:sldId id="347" r:id="rId6"/>
    <p:sldId id="348" r:id="rId7"/>
    <p:sldId id="349" r:id="rId8"/>
    <p:sldId id="350" r:id="rId9"/>
    <p:sldId id="351" r:id="rId10"/>
    <p:sldId id="352" r:id="rId11"/>
    <p:sldId id="353" r:id="rId12"/>
    <p:sldId id="354" r:id="rId13"/>
    <p:sldId id="355" r:id="rId14"/>
    <p:sldId id="356" r:id="rId15"/>
    <p:sldId id="357" r:id="rId16"/>
    <p:sldId id="358" r:id="rId17"/>
    <p:sldId id="359" r:id="rId18"/>
    <p:sldId id="360" r:id="rId19"/>
    <p:sldId id="361" r:id="rId20"/>
    <p:sldId id="362" r:id="rId21"/>
    <p:sldId id="363" r:id="rId22"/>
    <p:sldId id="364" r:id="rId23"/>
    <p:sldId id="365" r:id="rId24"/>
  </p:sldIdLst>
  <p:sldSz cx="9144000" cy="6858000" type="screen4x3"/>
  <p:notesSz cx="7315200" cy="9601200"/>
  <p:defaultTextStyle>
    <a:defPPr>
      <a:defRPr lang="en-US"/>
    </a:defPPr>
    <a:lvl1pPr algn="ctr" rtl="0" fontAlgn="base">
      <a:lnSpc>
        <a:spcPct val="90000"/>
      </a:lnSpc>
      <a:spcBef>
        <a:spcPct val="0"/>
      </a:spcBef>
      <a:spcAft>
        <a:spcPct val="0"/>
      </a:spcAft>
      <a:defRPr sz="3200" b="1"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ctr" rtl="0" fontAlgn="base">
      <a:lnSpc>
        <a:spcPct val="90000"/>
      </a:lnSpc>
      <a:spcBef>
        <a:spcPct val="0"/>
      </a:spcBef>
      <a:spcAft>
        <a:spcPct val="0"/>
      </a:spcAft>
      <a:defRPr sz="3200" b="1"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ctr" rtl="0" fontAlgn="base">
      <a:lnSpc>
        <a:spcPct val="90000"/>
      </a:lnSpc>
      <a:spcBef>
        <a:spcPct val="0"/>
      </a:spcBef>
      <a:spcAft>
        <a:spcPct val="0"/>
      </a:spcAft>
      <a:defRPr sz="3200" b="1"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ctr" rtl="0" fontAlgn="base">
      <a:lnSpc>
        <a:spcPct val="90000"/>
      </a:lnSpc>
      <a:spcBef>
        <a:spcPct val="0"/>
      </a:spcBef>
      <a:spcAft>
        <a:spcPct val="0"/>
      </a:spcAft>
      <a:defRPr sz="3200" b="1"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ctr" rtl="0" fontAlgn="base">
      <a:lnSpc>
        <a:spcPct val="90000"/>
      </a:lnSpc>
      <a:spcBef>
        <a:spcPct val="0"/>
      </a:spcBef>
      <a:spcAft>
        <a:spcPct val="0"/>
      </a:spcAft>
      <a:defRPr sz="3200" b="1"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3200" b="1"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3200" b="1"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3200" b="1"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3200" b="1" kern="1200">
        <a:solidFill>
          <a:schemeClr val="tx1"/>
        </a:solidFill>
        <a:effectLst>
          <a:outerShdw blurRad="38100" dist="38100" dir="2700000" algn="tl">
            <a:srgbClr val="000000">
              <a:alpha val="43137"/>
            </a:srgbClr>
          </a:outerShdw>
        </a:effectLst>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3" autoAdjust="0"/>
    <p:restoredTop sz="94704" autoAdjust="0"/>
  </p:normalViewPr>
  <p:slideViewPr>
    <p:cSldViewPr>
      <p:cViewPr varScale="1">
        <p:scale>
          <a:sx n="75" d="100"/>
          <a:sy n="75" d="100"/>
        </p:scale>
        <p:origin x="-9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3258" y="-11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1" y="9120189"/>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2" tIns="48326" rIns="96652" bIns="48326" numCol="1" anchor="b" anchorCtr="0" compatLnSpc="1">
            <a:prstTxWarp prst="textNoShape">
              <a:avLst/>
            </a:prstTxWarp>
          </a:bodyPr>
          <a:lstStyle>
            <a:lvl1pPr algn="l" defTabSz="966695">
              <a:lnSpc>
                <a:spcPct val="100000"/>
              </a:lnSpc>
              <a:defRPr sz="1300" b="0">
                <a:effectLst/>
              </a:defRPr>
            </a:lvl1pPr>
          </a:lstStyle>
          <a:p>
            <a:endParaRPr lang="en-US" altLang="en-US" dirty="0"/>
          </a:p>
        </p:txBody>
      </p:sp>
      <p:sp>
        <p:nvSpPr>
          <p:cNvPr id="33797" name="Rectangle 5"/>
          <p:cNvSpPr>
            <a:spLocks noGrp="1" noChangeArrowheads="1"/>
          </p:cNvSpPr>
          <p:nvPr>
            <p:ph type="sldNum" sz="quarter" idx="3"/>
          </p:nvPr>
        </p:nvSpPr>
        <p:spPr bwMode="auto">
          <a:xfrm>
            <a:off x="4143375" y="9120189"/>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2" tIns="48326" rIns="96652" bIns="48326" numCol="1" anchor="b" anchorCtr="0" compatLnSpc="1">
            <a:prstTxWarp prst="textNoShape">
              <a:avLst/>
            </a:prstTxWarp>
          </a:bodyPr>
          <a:lstStyle>
            <a:lvl1pPr algn="r" defTabSz="966695">
              <a:lnSpc>
                <a:spcPct val="100000"/>
              </a:lnSpc>
              <a:defRPr sz="1300" b="0">
                <a:effectLst/>
              </a:defRPr>
            </a:lvl1pPr>
          </a:lstStyle>
          <a:p>
            <a:fld id="{A43C62EB-F064-4D35-B9B5-C7601A69E4D0}" type="slidenum">
              <a:rPr lang="en-US" altLang="en-US"/>
              <a:pPr/>
              <a:t>‹#›</a:t>
            </a:fld>
            <a:endParaRPr lang="en-US" altLang="en-US" dirty="0"/>
          </a:p>
        </p:txBody>
      </p:sp>
    </p:spTree>
    <p:extLst>
      <p:ext uri="{BB962C8B-B14F-4D97-AF65-F5344CB8AC3E}">
        <p14:creationId xmlns:p14="http://schemas.microsoft.com/office/powerpoint/2010/main" val="4959548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920E174A-5F27-4C3D-9060-45B0B9E0964F}" type="datetimeFigureOut">
              <a:rPr lang="en-US" smtClean="0"/>
              <a:t>6/6/2019</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89150AD6-4950-46A7-A7EE-1282ED26634C}" type="slidenum">
              <a:rPr lang="en-US" smtClean="0"/>
              <a:t>‹#›</a:t>
            </a:fld>
            <a:endParaRPr lang="en-US" dirty="0"/>
          </a:p>
        </p:txBody>
      </p:sp>
    </p:spTree>
    <p:extLst>
      <p:ext uri="{BB962C8B-B14F-4D97-AF65-F5344CB8AC3E}">
        <p14:creationId xmlns:p14="http://schemas.microsoft.com/office/powerpoint/2010/main" val="3113088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743200" y="1752600"/>
            <a:ext cx="5486400" cy="838200"/>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2743200" y="2743200"/>
            <a:ext cx="5486400" cy="457200"/>
          </a:xfrm>
        </p:spPr>
        <p:txBody>
          <a:bodyPr/>
          <a:lstStyle>
            <a:lvl1pPr marL="0" indent="0">
              <a:buFontTx/>
              <a:buNone/>
              <a:defRPr sz="2000"/>
            </a:lvl1pPr>
          </a:lstStyle>
          <a:p>
            <a:pPr lvl="0"/>
            <a:r>
              <a:rPr lang="en-US" altLang="en-US" noProof="0" smtClean="0"/>
              <a:t>Click to edit Master subtitle style</a:t>
            </a:r>
          </a:p>
        </p:txBody>
      </p:sp>
      <p:sp>
        <p:nvSpPr>
          <p:cNvPr id="3076" name="Rectangle 4"/>
          <p:cNvSpPr>
            <a:spLocks noGrp="1" noChangeArrowheads="1"/>
          </p:cNvSpPr>
          <p:nvPr>
            <p:ph type="dt" sz="half" idx="2"/>
          </p:nvPr>
        </p:nvSpPr>
        <p:spPr/>
        <p:txBody>
          <a:bodyPr/>
          <a:lstStyle>
            <a:lvl1pPr>
              <a:defRPr/>
            </a:lvl1pPr>
          </a:lstStyle>
          <a:p>
            <a:endParaRPr lang="en-US" altLang="en-US" dirty="0"/>
          </a:p>
        </p:txBody>
      </p:sp>
      <p:sp>
        <p:nvSpPr>
          <p:cNvPr id="3077" name="Rectangle 5"/>
          <p:cNvSpPr>
            <a:spLocks noGrp="1" noChangeArrowheads="1"/>
          </p:cNvSpPr>
          <p:nvPr>
            <p:ph type="ftr" sz="quarter" idx="3"/>
          </p:nvPr>
        </p:nvSpPr>
        <p:spPr/>
        <p:txBody>
          <a:bodyPr/>
          <a:lstStyle>
            <a:lvl1pPr>
              <a:defRPr/>
            </a:lvl1pPr>
          </a:lstStyle>
          <a:p>
            <a:endParaRPr lang="en-US" altLang="en-US" dirty="0"/>
          </a:p>
        </p:txBody>
      </p:sp>
      <p:sp>
        <p:nvSpPr>
          <p:cNvPr id="3078" name="Rectangle 6"/>
          <p:cNvSpPr>
            <a:spLocks noGrp="1" noChangeArrowheads="1"/>
          </p:cNvSpPr>
          <p:nvPr>
            <p:ph type="sldNum" sz="quarter" idx="4"/>
          </p:nvPr>
        </p:nvSpPr>
        <p:spPr/>
        <p:txBody>
          <a:bodyPr/>
          <a:lstStyle>
            <a:lvl1pPr>
              <a:defRPr/>
            </a:lvl1pPr>
          </a:lstStyle>
          <a:p>
            <a:fld id="{968ECFA6-870F-4CDD-B110-68EE02D3D3BD}" type="slidenum">
              <a:rPr lang="en-US" altLang="en-US" smtClean="0"/>
              <a:pPr/>
              <a:t>‹#›</a:t>
            </a:fld>
            <a:endParaRPr lang="en-US" altLang="en-US" dirty="0"/>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13882575-9D51-4AD4-A413-06968F6ACB62}" type="slidenum">
              <a:rPr lang="en-US" altLang="en-US" smtClean="0"/>
              <a:pPr/>
              <a:t>‹#›</a:t>
            </a:fld>
            <a:endParaRPr lang="en-US" altLang="en-US" dirty="0"/>
          </a:p>
        </p:txBody>
      </p:sp>
    </p:spTree>
    <p:extLst>
      <p:ext uri="{BB962C8B-B14F-4D97-AF65-F5344CB8AC3E}">
        <p14:creationId xmlns:p14="http://schemas.microsoft.com/office/powerpoint/2010/main" val="613276183"/>
      </p:ext>
    </p:extLst>
  </p:cSld>
  <p:clrMapOvr>
    <a:masterClrMapping/>
  </p:clrMapOvr>
  <p:transition spd="slow">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762000"/>
            <a:ext cx="1370012"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41613" y="762000"/>
            <a:ext cx="396240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4E896207-BF29-4306-9F87-9D9EFDC38CF8}" type="slidenum">
              <a:rPr lang="en-US" altLang="en-US" smtClean="0"/>
              <a:pPr/>
              <a:t>‹#›</a:t>
            </a:fld>
            <a:endParaRPr lang="en-US" altLang="en-US" dirty="0"/>
          </a:p>
        </p:txBody>
      </p:sp>
    </p:spTree>
    <p:extLst>
      <p:ext uri="{BB962C8B-B14F-4D97-AF65-F5344CB8AC3E}">
        <p14:creationId xmlns:p14="http://schemas.microsoft.com/office/powerpoint/2010/main" val="3738854408"/>
      </p:ext>
    </p:extLst>
  </p:cSld>
  <p:clrMapOvr>
    <a:masterClrMapping/>
  </p:clrMapOvr>
  <p:transition spd="slow">
    <p:wip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endParaRPr lang="en-US" alt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lt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68ECFA6-870F-4CDD-B110-68EE02D3D3BD}" type="slidenum">
              <a:rPr lang="en-US" altLang="en-US" smtClean="0"/>
              <a:pPr/>
              <a:t>‹#›</a:t>
            </a:fld>
            <a:endParaRPr lang="en-US" altLang="en-US" dirty="0"/>
          </a:p>
        </p:txBody>
      </p:sp>
    </p:spTree>
  </p:cSld>
  <p:clrMapOvr>
    <a:overrideClrMapping bg1="lt1" tx1="dk1" bg2="lt2" tx2="dk2" accent1="accent1" accent2="accent2" accent3="accent3" accent4="accent4" accent5="accent5" accent6="accent6" hlink="hlink" folHlink="folHlink"/>
  </p:clrMapOvr>
  <p:transition spd="slow">
    <p:wip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endParaRPr lang="en-US" altLang="en-US" dirty="0"/>
          </a:p>
        </p:txBody>
      </p:sp>
      <p:sp>
        <p:nvSpPr>
          <p:cNvPr id="9" name="Slide Number Placeholder 8"/>
          <p:cNvSpPr>
            <a:spLocks noGrp="1"/>
          </p:cNvSpPr>
          <p:nvPr>
            <p:ph type="sldNum" sz="quarter" idx="15"/>
          </p:nvPr>
        </p:nvSpPr>
        <p:spPr/>
        <p:txBody>
          <a:bodyPr rtlCol="0"/>
          <a:lstStyle/>
          <a:p>
            <a:fld id="{C6905D53-3327-427D-8F65-F95F17FC2873}" type="slidenum">
              <a:rPr lang="en-US" altLang="en-US" smtClean="0"/>
              <a:pPr/>
              <a:t>‹#›</a:t>
            </a:fld>
            <a:endParaRPr lang="en-US" altLang="en-US" dirty="0"/>
          </a:p>
        </p:txBody>
      </p:sp>
      <p:sp>
        <p:nvSpPr>
          <p:cNvPr id="10" name="Footer Placeholder 9"/>
          <p:cNvSpPr>
            <a:spLocks noGrp="1"/>
          </p:cNvSpPr>
          <p:nvPr>
            <p:ph type="ftr" sz="quarter" idx="16"/>
          </p:nvPr>
        </p:nvSpPr>
        <p:spPr/>
        <p:txBody>
          <a:bodyPr rtlCol="0"/>
          <a:lstStyle/>
          <a:p>
            <a:endParaRPr lang="en-US" altLang="en-US" dirty="0"/>
          </a:p>
        </p:txBody>
      </p:sp>
    </p:spTree>
  </p:cSld>
  <p:clrMapOvr>
    <a:masterClrMapping/>
  </p:clrMapOvr>
  <p:transition spd="slow">
    <p:wip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endParaRPr lang="en-US" alt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lt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FB638CE-8BC9-477F-8A77-3999D0D61572}" type="slidenum">
              <a:rPr lang="en-US" altLang="en-US" smtClean="0"/>
              <a:pPr/>
              <a:t>‹#›</a:t>
            </a:fld>
            <a:endParaRPr lang="en-US" altLang="en-US" dirty="0"/>
          </a:p>
        </p:txBody>
      </p:sp>
    </p:spTree>
  </p:cSld>
  <p:clrMapOvr>
    <a:overrideClrMapping bg1="dk1" tx1="lt1" bg2="dk2" tx2="lt2" accent1="accent1" accent2="accent2" accent3="accent3" accent4="accent4" accent5="accent5" accent6="accent6" hlink="hlink" folHlink="folHlink"/>
  </p:clrMapOvr>
  <p:transition spd="slow">
    <p:wip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80CCEE7C-1D62-4D42-B88D-2AE24B73D581}" type="slidenum">
              <a:rPr lang="en-US" altLang="en-US" smtClean="0"/>
              <a:pPr/>
              <a:t>‹#›</a:t>
            </a:fld>
            <a:endParaRPr lang="en-US" alt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wip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endParaRPr lang="en-US" altLang="en-US" dirty="0"/>
          </a:p>
        </p:txBody>
      </p:sp>
      <p:sp>
        <p:nvSpPr>
          <p:cNvPr id="8" name="Footer Placeholder 7"/>
          <p:cNvSpPr>
            <a:spLocks noGrp="1"/>
          </p:cNvSpPr>
          <p:nvPr>
            <p:ph type="ftr" sz="quarter" idx="11"/>
          </p:nvPr>
        </p:nvSpPr>
        <p:spPr/>
        <p:txBody>
          <a:bodyPr/>
          <a:lstStyle/>
          <a:p>
            <a:endParaRPr lang="en-US" altLang="en-US" dirty="0"/>
          </a:p>
        </p:txBody>
      </p:sp>
      <p:sp>
        <p:nvSpPr>
          <p:cNvPr id="9" name="Slide Number Placeholder 8"/>
          <p:cNvSpPr>
            <a:spLocks noGrp="1"/>
          </p:cNvSpPr>
          <p:nvPr>
            <p:ph type="sldNum" sz="quarter" idx="12"/>
          </p:nvPr>
        </p:nvSpPr>
        <p:spPr/>
        <p:txBody>
          <a:bodyPr/>
          <a:lstStyle/>
          <a:p>
            <a:fld id="{09914C07-177B-4703-BD8A-73B0148A077B}" type="slidenum">
              <a:rPr lang="en-US" altLang="en-US" smtClean="0"/>
              <a:pPr/>
              <a:t>‹#›</a:t>
            </a:fld>
            <a:endParaRPr lang="en-US" alt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slow">
    <p:wip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endParaRPr lang="en-US" altLang="en-US" dirty="0"/>
          </a:p>
        </p:txBody>
      </p:sp>
      <p:sp>
        <p:nvSpPr>
          <p:cNvPr id="7" name="Slide Number Placeholder 6"/>
          <p:cNvSpPr>
            <a:spLocks noGrp="1"/>
          </p:cNvSpPr>
          <p:nvPr>
            <p:ph type="sldNum" sz="quarter" idx="11"/>
          </p:nvPr>
        </p:nvSpPr>
        <p:spPr/>
        <p:txBody>
          <a:bodyPr rtlCol="0"/>
          <a:lstStyle/>
          <a:p>
            <a:fld id="{AF76AFFF-50DF-4E87-9395-7D9169AF59E9}" type="slidenum">
              <a:rPr lang="en-US" altLang="en-US" smtClean="0"/>
              <a:pPr/>
              <a:t>‹#›</a:t>
            </a:fld>
            <a:endParaRPr lang="en-US" altLang="en-US" dirty="0"/>
          </a:p>
        </p:txBody>
      </p:sp>
      <p:sp>
        <p:nvSpPr>
          <p:cNvPr id="8" name="Footer Placeholder 7"/>
          <p:cNvSpPr>
            <a:spLocks noGrp="1"/>
          </p:cNvSpPr>
          <p:nvPr>
            <p:ph type="ftr" sz="quarter" idx="12"/>
          </p:nvPr>
        </p:nvSpPr>
        <p:spPr/>
        <p:txBody>
          <a:bodyPr rtlCol="0"/>
          <a:lstStyle/>
          <a:p>
            <a:endParaRPr lang="en-US" altLang="en-US" dirty="0"/>
          </a:p>
        </p:txBody>
      </p:sp>
    </p:spTree>
  </p:cSld>
  <p:clrMapOvr>
    <a:masterClrMapping/>
  </p:clrMapOvr>
  <p:transition spd="slow">
    <p:wip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dirty="0"/>
          </a:p>
        </p:txBody>
      </p:sp>
      <p:sp>
        <p:nvSpPr>
          <p:cNvPr id="3" name="Footer Placeholder 2"/>
          <p:cNvSpPr>
            <a:spLocks noGrp="1"/>
          </p:cNvSpPr>
          <p:nvPr>
            <p:ph type="ftr" sz="quarter" idx="11"/>
          </p:nvPr>
        </p:nvSpPr>
        <p:spPr/>
        <p:txBody>
          <a:bodyPr/>
          <a:lstStyle/>
          <a:p>
            <a:endParaRPr lang="en-US" altLang="en-US" dirty="0"/>
          </a:p>
        </p:txBody>
      </p:sp>
      <p:sp>
        <p:nvSpPr>
          <p:cNvPr id="4" name="Slide Number Placeholder 3"/>
          <p:cNvSpPr>
            <a:spLocks noGrp="1"/>
          </p:cNvSpPr>
          <p:nvPr>
            <p:ph type="sldNum" sz="quarter" idx="12"/>
          </p:nvPr>
        </p:nvSpPr>
        <p:spPr/>
        <p:txBody>
          <a:bodyPr/>
          <a:lstStyle/>
          <a:p>
            <a:fld id="{C077FE1B-69FD-4021-9DC1-578622C2E2A4}" type="slidenum">
              <a:rPr lang="en-US" altLang="en-US" smtClean="0"/>
              <a:pPr/>
              <a:t>‹#›</a:t>
            </a:fld>
            <a:endParaRPr lang="en-US" altLang="en-US" dirty="0"/>
          </a:p>
        </p:txBody>
      </p:sp>
    </p:spTree>
  </p:cSld>
  <p:clrMapOvr>
    <a:masterClrMapping/>
  </p:clrMapOvr>
  <p:transition spd="slow">
    <p:wip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endParaRPr lang="en-US" altLang="en-US" dirty="0"/>
          </a:p>
        </p:txBody>
      </p:sp>
      <p:sp>
        <p:nvSpPr>
          <p:cNvPr id="22" name="Slide Number Placeholder 21"/>
          <p:cNvSpPr>
            <a:spLocks noGrp="1"/>
          </p:cNvSpPr>
          <p:nvPr>
            <p:ph type="sldNum" sz="quarter" idx="15"/>
          </p:nvPr>
        </p:nvSpPr>
        <p:spPr/>
        <p:txBody>
          <a:bodyPr rtlCol="0"/>
          <a:lstStyle/>
          <a:p>
            <a:fld id="{E1E74C4D-E465-4E63-BB49-18E5C2DED4C6}" type="slidenum">
              <a:rPr lang="en-US" altLang="en-US" smtClean="0"/>
              <a:pPr/>
              <a:t>‹#›</a:t>
            </a:fld>
            <a:endParaRPr lang="en-US" altLang="en-US" dirty="0"/>
          </a:p>
        </p:txBody>
      </p:sp>
      <p:sp>
        <p:nvSpPr>
          <p:cNvPr id="23" name="Footer Placeholder 22"/>
          <p:cNvSpPr>
            <a:spLocks noGrp="1"/>
          </p:cNvSpPr>
          <p:nvPr>
            <p:ph type="ftr" sz="quarter" idx="16"/>
          </p:nvPr>
        </p:nvSpPr>
        <p:spPr/>
        <p:txBody>
          <a:bodyPr rtlCol="0"/>
          <a:lstStyle/>
          <a:p>
            <a:endParaRPr lang="en-US" altLang="en-US" dirty="0"/>
          </a:p>
        </p:txBody>
      </p:sp>
    </p:spTree>
  </p:cSld>
  <p:clrMapOvr>
    <a:overrideClrMapping bg1="lt1" tx1="dk1" bg2="lt2" tx2="dk2" accent1="accent1" accent2="accent2" accent3="accent3" accent4="accent4" accent5="accent5" accent6="accent6" hlink="hlink" folHlink="folHlink"/>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C6905D53-3327-427D-8F65-F95F17FC2873}" type="slidenum">
              <a:rPr lang="en-US" altLang="en-US" smtClean="0"/>
              <a:pPr/>
              <a:t>‹#›</a:t>
            </a:fld>
            <a:endParaRPr lang="en-US" altLang="en-US" dirty="0"/>
          </a:p>
        </p:txBody>
      </p:sp>
    </p:spTree>
    <p:extLst>
      <p:ext uri="{BB962C8B-B14F-4D97-AF65-F5344CB8AC3E}">
        <p14:creationId xmlns:p14="http://schemas.microsoft.com/office/powerpoint/2010/main" val="1592487105"/>
      </p:ext>
    </p:extLst>
  </p:cSld>
  <p:clrMapOvr>
    <a:masterClrMapping/>
  </p:clrMapOvr>
  <p:transition spd="slow">
    <p:wip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endParaRPr lang="en-US" altLang="en-US" dirty="0"/>
          </a:p>
        </p:txBody>
      </p:sp>
      <p:sp>
        <p:nvSpPr>
          <p:cNvPr id="18" name="Slide Number Placeholder 17"/>
          <p:cNvSpPr>
            <a:spLocks noGrp="1"/>
          </p:cNvSpPr>
          <p:nvPr>
            <p:ph type="sldNum" sz="quarter" idx="11"/>
          </p:nvPr>
        </p:nvSpPr>
        <p:spPr/>
        <p:txBody>
          <a:bodyPr rtlCol="0"/>
          <a:lstStyle/>
          <a:p>
            <a:fld id="{489F12ED-6AD0-45FD-8AB0-20403EE9395E}" type="slidenum">
              <a:rPr lang="en-US" altLang="en-US" smtClean="0"/>
              <a:pPr/>
              <a:t>‹#›</a:t>
            </a:fld>
            <a:endParaRPr lang="en-US" altLang="en-US" dirty="0"/>
          </a:p>
        </p:txBody>
      </p:sp>
      <p:sp>
        <p:nvSpPr>
          <p:cNvPr id="21" name="Footer Placeholder 20"/>
          <p:cNvSpPr>
            <a:spLocks noGrp="1"/>
          </p:cNvSpPr>
          <p:nvPr>
            <p:ph type="ftr" sz="quarter" idx="12"/>
          </p:nvPr>
        </p:nvSpPr>
        <p:spPr/>
        <p:txBody>
          <a:bodyPr rtlCol="0"/>
          <a:lstStyle/>
          <a:p>
            <a:endParaRPr lang="en-US" altLang="en-US" dirty="0"/>
          </a:p>
        </p:txBody>
      </p:sp>
    </p:spTree>
  </p:cSld>
  <p:clrMapOvr>
    <a:masterClrMapping/>
  </p:clrMapOvr>
  <p:transition spd="slow">
    <p:wip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13882575-9D51-4AD4-A413-06968F6ACB62}" type="slidenum">
              <a:rPr lang="en-US" altLang="en-US" smtClean="0"/>
              <a:pPr/>
              <a:t>‹#›</a:t>
            </a:fld>
            <a:endParaRPr lang="en-US" altLang="en-US" dirty="0"/>
          </a:p>
        </p:txBody>
      </p:sp>
    </p:spTree>
  </p:cSld>
  <p:clrMapOvr>
    <a:masterClrMapping/>
  </p:clrMapOvr>
  <p:transition spd="slow">
    <p:wip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4E896207-BF29-4306-9F87-9D9EFDC38CF8}" type="slidenum">
              <a:rPr lang="en-US" altLang="en-US" smtClean="0"/>
              <a:pPr/>
              <a:t>‹#›</a:t>
            </a:fld>
            <a:endParaRPr lang="en-US" altLang="en-US" dirty="0"/>
          </a:p>
        </p:txBody>
      </p:sp>
    </p:spTree>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5FB638CE-8BC9-477F-8A77-3999D0D61572}" type="slidenum">
              <a:rPr lang="en-US" altLang="en-US" smtClean="0"/>
              <a:pPr/>
              <a:t>‹#›</a:t>
            </a:fld>
            <a:endParaRPr lang="en-US" altLang="en-US" dirty="0"/>
          </a:p>
        </p:txBody>
      </p:sp>
    </p:spTree>
    <p:extLst>
      <p:ext uri="{BB962C8B-B14F-4D97-AF65-F5344CB8AC3E}">
        <p14:creationId xmlns:p14="http://schemas.microsoft.com/office/powerpoint/2010/main" val="3588740743"/>
      </p:ext>
    </p:extLst>
  </p:cSld>
  <p:clrMapOvr>
    <a:masterClrMapping/>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41613" y="1828800"/>
            <a:ext cx="2665412"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59425" y="1828800"/>
            <a:ext cx="2667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80CCEE7C-1D62-4D42-B88D-2AE24B73D581}" type="slidenum">
              <a:rPr lang="en-US" altLang="en-US" smtClean="0"/>
              <a:pPr/>
              <a:t>‹#›</a:t>
            </a:fld>
            <a:endParaRPr lang="en-US" altLang="en-US" dirty="0"/>
          </a:p>
        </p:txBody>
      </p:sp>
    </p:spTree>
    <p:extLst>
      <p:ext uri="{BB962C8B-B14F-4D97-AF65-F5344CB8AC3E}">
        <p14:creationId xmlns:p14="http://schemas.microsoft.com/office/powerpoint/2010/main" val="3873139969"/>
      </p:ext>
    </p:extLst>
  </p:cSld>
  <p:clrMapOvr>
    <a:masterClrMapping/>
  </p:clrMapOvr>
  <p:transition spd="slow">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09914C07-177B-4703-BD8A-73B0148A077B}" type="slidenum">
              <a:rPr lang="en-US" altLang="en-US" smtClean="0"/>
              <a:pPr/>
              <a:t>‹#›</a:t>
            </a:fld>
            <a:endParaRPr lang="en-US" altLang="en-US" dirty="0"/>
          </a:p>
        </p:txBody>
      </p:sp>
    </p:spTree>
    <p:extLst>
      <p:ext uri="{BB962C8B-B14F-4D97-AF65-F5344CB8AC3E}">
        <p14:creationId xmlns:p14="http://schemas.microsoft.com/office/powerpoint/2010/main" val="2124914354"/>
      </p:ext>
    </p:extLst>
  </p:cSld>
  <p:clrMapOvr>
    <a:masterClrMapping/>
  </p:clrMapOvr>
  <p:transition spd="slow">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AF76AFFF-50DF-4E87-9395-7D9169AF59E9}" type="slidenum">
              <a:rPr lang="en-US" altLang="en-US" smtClean="0"/>
              <a:pPr/>
              <a:t>‹#›</a:t>
            </a:fld>
            <a:endParaRPr lang="en-US" altLang="en-US" dirty="0"/>
          </a:p>
        </p:txBody>
      </p:sp>
    </p:spTree>
    <p:extLst>
      <p:ext uri="{BB962C8B-B14F-4D97-AF65-F5344CB8AC3E}">
        <p14:creationId xmlns:p14="http://schemas.microsoft.com/office/powerpoint/2010/main" val="509713389"/>
      </p:ext>
    </p:extLst>
  </p:cSld>
  <p:clrMapOvr>
    <a:masterClrMapping/>
  </p:clrMapOvr>
  <p:transition spd="slow">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C077FE1B-69FD-4021-9DC1-578622C2E2A4}" type="slidenum">
              <a:rPr lang="en-US" altLang="en-US" smtClean="0"/>
              <a:pPr/>
              <a:t>‹#›</a:t>
            </a:fld>
            <a:endParaRPr lang="en-US" altLang="en-US" dirty="0"/>
          </a:p>
        </p:txBody>
      </p:sp>
    </p:spTree>
    <p:extLst>
      <p:ext uri="{BB962C8B-B14F-4D97-AF65-F5344CB8AC3E}">
        <p14:creationId xmlns:p14="http://schemas.microsoft.com/office/powerpoint/2010/main" val="2807921108"/>
      </p:ext>
    </p:extLst>
  </p:cSld>
  <p:clrMapOvr>
    <a:masterClrMapping/>
  </p:clrMapOvr>
  <p:transition spd="slow">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E1E74C4D-E465-4E63-BB49-18E5C2DED4C6}" type="slidenum">
              <a:rPr lang="en-US" altLang="en-US" smtClean="0"/>
              <a:pPr/>
              <a:t>‹#›</a:t>
            </a:fld>
            <a:endParaRPr lang="en-US" altLang="en-US" dirty="0"/>
          </a:p>
        </p:txBody>
      </p:sp>
    </p:spTree>
    <p:extLst>
      <p:ext uri="{BB962C8B-B14F-4D97-AF65-F5344CB8AC3E}">
        <p14:creationId xmlns:p14="http://schemas.microsoft.com/office/powerpoint/2010/main" val="2214027453"/>
      </p:ext>
    </p:extLst>
  </p:cSld>
  <p:clrMapOvr>
    <a:masterClrMapping/>
  </p:clrMapOvr>
  <p:transition spd="slow">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489F12ED-6AD0-45FD-8AB0-20403EE9395E}" type="slidenum">
              <a:rPr lang="en-US" altLang="en-US" smtClean="0"/>
              <a:pPr/>
              <a:t>‹#›</a:t>
            </a:fld>
            <a:endParaRPr lang="en-US" altLang="en-US" dirty="0"/>
          </a:p>
        </p:txBody>
      </p:sp>
    </p:spTree>
    <p:extLst>
      <p:ext uri="{BB962C8B-B14F-4D97-AF65-F5344CB8AC3E}">
        <p14:creationId xmlns:p14="http://schemas.microsoft.com/office/powerpoint/2010/main" val="769644800"/>
      </p:ext>
    </p:extLst>
  </p:cSld>
  <p:clrMapOvr>
    <a:masterClrMapping/>
  </p:clrMapOvr>
  <p:transition spd="slow">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741613" y="762000"/>
            <a:ext cx="5484812"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741613" y="1828800"/>
            <a:ext cx="5484812"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2" name="Rectangle 8"/>
          <p:cNvSpPr>
            <a:spLocks noGrp="1" noChangeArrowheads="1"/>
          </p:cNvSpPr>
          <p:nvPr>
            <p:ph type="dt" sz="half" idx="2"/>
          </p:nvPr>
        </p:nvSpPr>
        <p:spPr bwMode="auto">
          <a:xfrm>
            <a:off x="914400" y="5886450"/>
            <a:ext cx="1752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79551B"/>
                </a:solidFill>
                <a:latin typeface="+mn-lt"/>
              </a:defRPr>
            </a:lvl1pPr>
          </a:lstStyle>
          <a:p>
            <a:endParaRPr lang="en-US" altLang="en-US" dirty="0"/>
          </a:p>
        </p:txBody>
      </p:sp>
      <p:sp>
        <p:nvSpPr>
          <p:cNvPr id="1033" name="Rectangle 9"/>
          <p:cNvSpPr>
            <a:spLocks noGrp="1" noChangeArrowheads="1"/>
          </p:cNvSpPr>
          <p:nvPr>
            <p:ph type="ftr" sz="quarter" idx="3"/>
          </p:nvPr>
        </p:nvSpPr>
        <p:spPr bwMode="auto">
          <a:xfrm>
            <a:off x="3124200" y="5886450"/>
            <a:ext cx="2895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79551B"/>
                </a:solidFill>
                <a:latin typeface="+mn-lt"/>
              </a:defRPr>
            </a:lvl1pPr>
          </a:lstStyle>
          <a:p>
            <a:endParaRPr lang="en-US" altLang="en-US" dirty="0"/>
          </a:p>
        </p:txBody>
      </p:sp>
      <p:sp>
        <p:nvSpPr>
          <p:cNvPr id="1034" name="Rectangle 10"/>
          <p:cNvSpPr>
            <a:spLocks noGrp="1" noChangeArrowheads="1"/>
          </p:cNvSpPr>
          <p:nvPr>
            <p:ph type="sldNum" sz="quarter" idx="4"/>
          </p:nvPr>
        </p:nvSpPr>
        <p:spPr bwMode="auto">
          <a:xfrm>
            <a:off x="6477000" y="5886450"/>
            <a:ext cx="1752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rgbClr val="79551B"/>
                </a:solidFill>
                <a:latin typeface="+mn-lt"/>
              </a:defRPr>
            </a:lvl1pPr>
          </a:lstStyle>
          <a:p>
            <a:fld id="{968ECFA6-870F-4CDD-B110-68EE02D3D3BD}" type="slidenum">
              <a:rPr lang="en-US" altLang="en-US" smtClean="0"/>
              <a:pPr/>
              <a:t>‹#›</a:t>
            </a:fld>
            <a:endParaRPr lang="en-US" altLang="en-US" dirty="0"/>
          </a:p>
        </p:txBody>
      </p:sp>
    </p:spTree>
  </p:cSld>
  <p:clrMap bg1="dk2" tx1="lt1" bg2="dk1"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ransition spd="slow">
    <p:wipe/>
  </p:transition>
  <p:timing>
    <p:tnLst>
      <p:par>
        <p:cTn id="1" dur="indefinite" restart="never" nodeType="tmRoot"/>
      </p:par>
    </p:tnLst>
  </p:timing>
  <p:txStyles>
    <p:titleStyle>
      <a:lvl1pPr algn="l" rtl="0" eaLnBrk="1" fontAlgn="base" hangingPunct="1">
        <a:spcBef>
          <a:spcPct val="0"/>
        </a:spcBef>
        <a:spcAft>
          <a:spcPct val="0"/>
        </a:spcAft>
        <a:defRPr sz="3200">
          <a:solidFill>
            <a:srgbClr val="79551B"/>
          </a:solidFill>
          <a:latin typeface="+mj-lt"/>
          <a:ea typeface="+mj-ea"/>
          <a:cs typeface="+mj-cs"/>
        </a:defRPr>
      </a:lvl1pPr>
      <a:lvl2pPr algn="l" rtl="0" eaLnBrk="1" fontAlgn="base" hangingPunct="1">
        <a:spcBef>
          <a:spcPct val="0"/>
        </a:spcBef>
        <a:spcAft>
          <a:spcPct val="0"/>
        </a:spcAft>
        <a:defRPr sz="3200">
          <a:solidFill>
            <a:srgbClr val="79551B"/>
          </a:solidFill>
          <a:latin typeface="Palatino Linotype" pitchFamily="18" charset="0"/>
        </a:defRPr>
      </a:lvl2pPr>
      <a:lvl3pPr algn="l" rtl="0" eaLnBrk="1" fontAlgn="base" hangingPunct="1">
        <a:spcBef>
          <a:spcPct val="0"/>
        </a:spcBef>
        <a:spcAft>
          <a:spcPct val="0"/>
        </a:spcAft>
        <a:defRPr sz="3200">
          <a:solidFill>
            <a:srgbClr val="79551B"/>
          </a:solidFill>
          <a:latin typeface="Palatino Linotype" pitchFamily="18" charset="0"/>
        </a:defRPr>
      </a:lvl3pPr>
      <a:lvl4pPr algn="l" rtl="0" eaLnBrk="1" fontAlgn="base" hangingPunct="1">
        <a:spcBef>
          <a:spcPct val="0"/>
        </a:spcBef>
        <a:spcAft>
          <a:spcPct val="0"/>
        </a:spcAft>
        <a:defRPr sz="3200">
          <a:solidFill>
            <a:srgbClr val="79551B"/>
          </a:solidFill>
          <a:latin typeface="Palatino Linotype" pitchFamily="18" charset="0"/>
        </a:defRPr>
      </a:lvl4pPr>
      <a:lvl5pPr algn="l" rtl="0" eaLnBrk="1" fontAlgn="base" hangingPunct="1">
        <a:spcBef>
          <a:spcPct val="0"/>
        </a:spcBef>
        <a:spcAft>
          <a:spcPct val="0"/>
        </a:spcAft>
        <a:defRPr sz="3200">
          <a:solidFill>
            <a:srgbClr val="79551B"/>
          </a:solidFill>
          <a:latin typeface="Palatino Linotype" pitchFamily="18" charset="0"/>
        </a:defRPr>
      </a:lvl5pPr>
      <a:lvl6pPr marL="457200" algn="l" rtl="0" eaLnBrk="1" fontAlgn="base" hangingPunct="1">
        <a:spcBef>
          <a:spcPct val="0"/>
        </a:spcBef>
        <a:spcAft>
          <a:spcPct val="0"/>
        </a:spcAft>
        <a:defRPr sz="3200">
          <a:solidFill>
            <a:srgbClr val="79551B"/>
          </a:solidFill>
          <a:latin typeface="Palatino Linotype" pitchFamily="18" charset="0"/>
        </a:defRPr>
      </a:lvl6pPr>
      <a:lvl7pPr marL="914400" algn="l" rtl="0" eaLnBrk="1" fontAlgn="base" hangingPunct="1">
        <a:spcBef>
          <a:spcPct val="0"/>
        </a:spcBef>
        <a:spcAft>
          <a:spcPct val="0"/>
        </a:spcAft>
        <a:defRPr sz="3200">
          <a:solidFill>
            <a:srgbClr val="79551B"/>
          </a:solidFill>
          <a:latin typeface="Palatino Linotype" pitchFamily="18" charset="0"/>
        </a:defRPr>
      </a:lvl7pPr>
      <a:lvl8pPr marL="1371600" algn="l" rtl="0" eaLnBrk="1" fontAlgn="base" hangingPunct="1">
        <a:spcBef>
          <a:spcPct val="0"/>
        </a:spcBef>
        <a:spcAft>
          <a:spcPct val="0"/>
        </a:spcAft>
        <a:defRPr sz="3200">
          <a:solidFill>
            <a:srgbClr val="79551B"/>
          </a:solidFill>
          <a:latin typeface="Palatino Linotype" pitchFamily="18" charset="0"/>
        </a:defRPr>
      </a:lvl8pPr>
      <a:lvl9pPr marL="1828800" algn="l" rtl="0" eaLnBrk="1" fontAlgn="base" hangingPunct="1">
        <a:spcBef>
          <a:spcPct val="0"/>
        </a:spcBef>
        <a:spcAft>
          <a:spcPct val="0"/>
        </a:spcAft>
        <a:defRPr sz="3200">
          <a:solidFill>
            <a:srgbClr val="79551B"/>
          </a:solidFill>
          <a:latin typeface="Palatino Linotype" pitchFamily="18" charset="0"/>
        </a:defRPr>
      </a:lvl9pPr>
    </p:titleStyle>
    <p:bodyStyle>
      <a:lvl1pPr marL="342900" indent="-342900" algn="l" rtl="0" eaLnBrk="1" fontAlgn="base" hangingPunct="1">
        <a:spcBef>
          <a:spcPct val="20000"/>
        </a:spcBef>
        <a:spcAft>
          <a:spcPct val="0"/>
        </a:spcAft>
        <a:buChar char="•"/>
        <a:defRPr sz="2800">
          <a:solidFill>
            <a:srgbClr val="79551B"/>
          </a:solidFill>
          <a:latin typeface="+mn-lt"/>
          <a:ea typeface="+mn-ea"/>
          <a:cs typeface="+mn-cs"/>
        </a:defRPr>
      </a:lvl1pPr>
      <a:lvl2pPr marL="742950" indent="-285750" algn="l" rtl="0" eaLnBrk="1" fontAlgn="base" hangingPunct="1">
        <a:spcBef>
          <a:spcPct val="20000"/>
        </a:spcBef>
        <a:spcAft>
          <a:spcPct val="0"/>
        </a:spcAft>
        <a:buChar char="–"/>
        <a:defRPr sz="2400">
          <a:solidFill>
            <a:srgbClr val="79551B"/>
          </a:solidFill>
          <a:latin typeface="+mn-lt"/>
        </a:defRPr>
      </a:lvl2pPr>
      <a:lvl3pPr marL="1143000" indent="-228600" algn="l" rtl="0" eaLnBrk="1" fontAlgn="base" hangingPunct="1">
        <a:spcBef>
          <a:spcPct val="20000"/>
        </a:spcBef>
        <a:spcAft>
          <a:spcPct val="0"/>
        </a:spcAft>
        <a:buChar char="•"/>
        <a:defRPr sz="2000">
          <a:solidFill>
            <a:srgbClr val="79551B"/>
          </a:solidFill>
          <a:latin typeface="+mn-lt"/>
        </a:defRPr>
      </a:lvl3pPr>
      <a:lvl4pPr marL="1600200" indent="-228600" algn="l" rtl="0" eaLnBrk="1" fontAlgn="base" hangingPunct="1">
        <a:spcBef>
          <a:spcPct val="20000"/>
        </a:spcBef>
        <a:spcAft>
          <a:spcPct val="0"/>
        </a:spcAft>
        <a:buChar char="–"/>
        <a:defRPr>
          <a:solidFill>
            <a:srgbClr val="79551B"/>
          </a:solidFill>
          <a:latin typeface="+mn-lt"/>
        </a:defRPr>
      </a:lvl4pPr>
      <a:lvl5pPr marL="2057400" indent="-228600" algn="l" rtl="0" eaLnBrk="1" fontAlgn="base" hangingPunct="1">
        <a:spcBef>
          <a:spcPct val="20000"/>
        </a:spcBef>
        <a:spcAft>
          <a:spcPct val="0"/>
        </a:spcAft>
        <a:buChar char="»"/>
        <a:defRPr sz="1600">
          <a:solidFill>
            <a:srgbClr val="79551B"/>
          </a:solidFill>
          <a:latin typeface="+mn-lt"/>
        </a:defRPr>
      </a:lvl5pPr>
      <a:lvl6pPr marL="2514600" indent="-228600" algn="l" rtl="0" eaLnBrk="1" fontAlgn="base" hangingPunct="1">
        <a:spcBef>
          <a:spcPct val="20000"/>
        </a:spcBef>
        <a:spcAft>
          <a:spcPct val="0"/>
        </a:spcAft>
        <a:buChar char="»"/>
        <a:defRPr sz="1600">
          <a:solidFill>
            <a:srgbClr val="79551B"/>
          </a:solidFill>
          <a:latin typeface="+mn-lt"/>
        </a:defRPr>
      </a:lvl6pPr>
      <a:lvl7pPr marL="2971800" indent="-228600" algn="l" rtl="0" eaLnBrk="1" fontAlgn="base" hangingPunct="1">
        <a:spcBef>
          <a:spcPct val="20000"/>
        </a:spcBef>
        <a:spcAft>
          <a:spcPct val="0"/>
        </a:spcAft>
        <a:buChar char="»"/>
        <a:defRPr sz="1600">
          <a:solidFill>
            <a:srgbClr val="79551B"/>
          </a:solidFill>
          <a:latin typeface="+mn-lt"/>
        </a:defRPr>
      </a:lvl7pPr>
      <a:lvl8pPr marL="3429000" indent="-228600" algn="l" rtl="0" eaLnBrk="1" fontAlgn="base" hangingPunct="1">
        <a:spcBef>
          <a:spcPct val="20000"/>
        </a:spcBef>
        <a:spcAft>
          <a:spcPct val="0"/>
        </a:spcAft>
        <a:buChar char="»"/>
        <a:defRPr sz="1600">
          <a:solidFill>
            <a:srgbClr val="79551B"/>
          </a:solidFill>
          <a:latin typeface="+mn-lt"/>
        </a:defRPr>
      </a:lvl8pPr>
      <a:lvl9pPr marL="3886200" indent="-228600" algn="l" rtl="0" eaLnBrk="1" fontAlgn="base" hangingPunct="1">
        <a:spcBef>
          <a:spcPct val="20000"/>
        </a:spcBef>
        <a:spcAft>
          <a:spcPct val="0"/>
        </a:spcAft>
        <a:buChar char="»"/>
        <a:defRPr sz="1600">
          <a:solidFill>
            <a:srgbClr val="79551B"/>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lt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lt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68ECFA6-870F-4CDD-B110-68EE02D3D3BD}" type="slidenum">
              <a:rPr lang="en-US" altLang="en-US" smtClean="0"/>
              <a:pPr/>
              <a:t>‹#›</a:t>
            </a:fld>
            <a:endParaRPr lang="en-US" altLang="en-US" dirty="0"/>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ransition spd="slow">
    <p:wipe/>
  </p:transition>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a:xfrm>
            <a:off x="457200" y="990600"/>
            <a:ext cx="7772400" cy="1905000"/>
          </a:xfrm>
        </p:spPr>
        <p:txBody>
          <a:bodyPr>
            <a:noAutofit/>
          </a:bodyPr>
          <a:lstStyle/>
          <a:p>
            <a:r>
              <a:rPr lang="en-US" altLang="en-US" sz="4000" dirty="0">
                <a:solidFill>
                  <a:schemeClr val="tx1"/>
                </a:solidFill>
                <a:effectLst>
                  <a:outerShdw blurRad="38100" dist="38100" dir="2700000" algn="tl">
                    <a:srgbClr val="C0C0C0"/>
                  </a:outerShdw>
                </a:effectLst>
              </a:rPr>
              <a:t>Conducting FBAs and Developing</a:t>
            </a:r>
            <a:br>
              <a:rPr lang="en-US" altLang="en-US" sz="4000" dirty="0">
                <a:solidFill>
                  <a:schemeClr val="tx1"/>
                </a:solidFill>
                <a:effectLst>
                  <a:outerShdw blurRad="38100" dist="38100" dir="2700000" algn="tl">
                    <a:srgbClr val="C0C0C0"/>
                  </a:outerShdw>
                </a:effectLst>
              </a:rPr>
            </a:br>
            <a:r>
              <a:rPr lang="en-US" altLang="en-US" sz="4000" dirty="0">
                <a:solidFill>
                  <a:schemeClr val="tx1"/>
                </a:solidFill>
                <a:effectLst>
                  <a:outerShdw blurRad="38100" dist="38100" dir="2700000" algn="tl">
                    <a:srgbClr val="C0C0C0"/>
                  </a:outerShdw>
                </a:effectLst>
              </a:rPr>
              <a:t>BIPs Under Section 504</a:t>
            </a:r>
          </a:p>
        </p:txBody>
      </p:sp>
      <p:sp>
        <p:nvSpPr>
          <p:cNvPr id="2051" name="Rectangle 3"/>
          <p:cNvSpPr>
            <a:spLocks noGrp="1" noChangeArrowheads="1"/>
          </p:cNvSpPr>
          <p:nvPr>
            <p:ph type="subTitle" idx="1"/>
          </p:nvPr>
        </p:nvSpPr>
        <p:spPr>
          <a:xfrm>
            <a:off x="3657600" y="3962400"/>
            <a:ext cx="4394200" cy="1822450"/>
          </a:xfrm>
        </p:spPr>
        <p:txBody>
          <a:bodyPr>
            <a:normAutofit/>
          </a:bodyPr>
          <a:lstStyle/>
          <a:p>
            <a:pPr algn="r">
              <a:lnSpc>
                <a:spcPct val="90000"/>
              </a:lnSpc>
            </a:pPr>
            <a:r>
              <a:rPr lang="en-US" altLang="en-US" sz="2800" b="1" dirty="0" smtClean="0">
                <a:solidFill>
                  <a:schemeClr val="tx1"/>
                </a:solidFill>
                <a:effectLst>
                  <a:outerShdw blurRad="38100" dist="38100" dir="2700000" algn="tl">
                    <a:srgbClr val="C0C0C0"/>
                  </a:outerShdw>
                </a:effectLst>
              </a:rPr>
              <a:t>Cynthia Buechler</a:t>
            </a:r>
            <a:endParaRPr lang="en-US" altLang="en-US" sz="2800" b="1" dirty="0">
              <a:solidFill>
                <a:schemeClr val="tx1"/>
              </a:solidFill>
              <a:effectLst>
                <a:outerShdw blurRad="38100" dist="38100" dir="2700000" algn="tl">
                  <a:srgbClr val="C0C0C0"/>
                </a:outerShdw>
              </a:effectLst>
            </a:endParaRPr>
          </a:p>
          <a:p>
            <a:pPr algn="r">
              <a:lnSpc>
                <a:spcPct val="90000"/>
              </a:lnSpc>
            </a:pPr>
            <a:r>
              <a:rPr lang="en-US" altLang="en-US" sz="2800" b="1" dirty="0">
                <a:solidFill>
                  <a:schemeClr val="tx1"/>
                </a:solidFill>
                <a:effectLst>
                  <a:outerShdw blurRad="38100" dist="38100" dir="2700000" algn="tl">
                    <a:srgbClr val="C0C0C0"/>
                  </a:outerShdw>
                </a:effectLst>
              </a:rPr>
              <a:t>Attorney at Law</a:t>
            </a:r>
          </a:p>
          <a:p>
            <a:pPr algn="r">
              <a:lnSpc>
                <a:spcPct val="90000"/>
              </a:lnSpc>
            </a:pPr>
            <a:r>
              <a:rPr lang="en-US" altLang="en-US" sz="2800" b="1" dirty="0">
                <a:solidFill>
                  <a:schemeClr val="tx1"/>
                </a:solidFill>
                <a:effectLst>
                  <a:outerShdw blurRad="38100" dist="38100" dir="2700000" algn="tl">
                    <a:srgbClr val="C0C0C0"/>
                  </a:outerShdw>
                </a:effectLst>
              </a:rPr>
              <a:t>Buechler &amp; Associates, P.C.</a:t>
            </a:r>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noAutofit/>
          </a:bodyPr>
          <a:lstStyle/>
          <a:p>
            <a:r>
              <a:rPr lang="en-US" altLang="en-US" sz="2800" dirty="0" smtClean="0">
                <a:solidFill>
                  <a:schemeClr val="tx1"/>
                </a:solidFill>
                <a:effectLst>
                  <a:outerShdw blurRad="38100" dist="38100" dir="2700000" algn="tl">
                    <a:srgbClr val="C0C0C0"/>
                  </a:outerShdw>
                </a:effectLst>
                <a:latin typeface="Arial Black" pitchFamily="34" charset="0"/>
              </a:rPr>
              <a:t>What </a:t>
            </a:r>
            <a:r>
              <a:rPr lang="en-US" altLang="en-US" sz="2800" dirty="0">
                <a:solidFill>
                  <a:schemeClr val="tx1"/>
                </a:solidFill>
                <a:effectLst>
                  <a:outerShdw blurRad="38100" dist="38100" dir="2700000" algn="tl">
                    <a:srgbClr val="C0C0C0"/>
                  </a:outerShdw>
                </a:effectLst>
                <a:latin typeface="Arial Black" pitchFamily="34" charset="0"/>
              </a:rPr>
              <a:t>if the parent information requested by the school is not returned?</a:t>
            </a:r>
            <a:endParaRPr lang="en-US" altLang="en-US" sz="2800" b="0" dirty="0">
              <a:solidFill>
                <a:schemeClr val="tx1"/>
              </a:solidFill>
              <a:effectLst>
                <a:outerShdw blurRad="38100" dist="38100" dir="2700000" algn="tl">
                  <a:srgbClr val="C0C0C0"/>
                </a:outerShdw>
              </a:effectLst>
              <a:latin typeface="Arial Black" pitchFamily="34" charset="0"/>
            </a:endParaRPr>
          </a:p>
        </p:txBody>
      </p:sp>
      <p:sp>
        <p:nvSpPr>
          <p:cNvPr id="24580" name="Text Box 4"/>
          <p:cNvSpPr txBox="1">
            <a:spLocks noChangeArrowheads="1"/>
          </p:cNvSpPr>
          <p:nvPr/>
        </p:nvSpPr>
        <p:spPr bwMode="auto">
          <a:xfrm>
            <a:off x="914400" y="1828800"/>
            <a:ext cx="72390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100000"/>
              </a:lnSpc>
              <a:spcBef>
                <a:spcPct val="50000"/>
              </a:spcBef>
            </a:pPr>
            <a:r>
              <a:rPr lang="en-US" altLang="en-US" sz="2200" b="0" dirty="0">
                <a:effectLst/>
              </a:rPr>
              <a:t>If the parent has not returned the parent information after repeated attempts, note the efforts made to get the information and indicate that it does not affect the results of the assessment.</a:t>
            </a:r>
            <a:endParaRPr lang="en-US" altLang="en-US" sz="2200" b="0" dirty="0">
              <a:effectLst/>
            </a:endParaRPr>
          </a:p>
        </p:txBody>
      </p:sp>
    </p:spTree>
    <p:extLst>
      <p:ext uri="{BB962C8B-B14F-4D97-AF65-F5344CB8AC3E}">
        <p14:creationId xmlns:p14="http://schemas.microsoft.com/office/powerpoint/2010/main" val="3060835157"/>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normAutofit/>
          </a:bodyPr>
          <a:lstStyle/>
          <a:p>
            <a:r>
              <a:rPr lang="en-US" altLang="en-US" sz="3200" dirty="0" smtClean="0">
                <a:solidFill>
                  <a:schemeClr val="tx1"/>
                </a:solidFill>
                <a:effectLst>
                  <a:outerShdw blurRad="38100" dist="38100" dir="2700000" algn="tl">
                    <a:srgbClr val="C0C0C0"/>
                  </a:outerShdw>
                </a:effectLst>
                <a:latin typeface="Arial Black" pitchFamily="34" charset="0"/>
              </a:rPr>
              <a:t>Can </a:t>
            </a:r>
            <a:r>
              <a:rPr lang="en-US" altLang="en-US" sz="3200" dirty="0">
                <a:solidFill>
                  <a:schemeClr val="tx1"/>
                </a:solidFill>
                <a:effectLst>
                  <a:outerShdw blurRad="38100" dist="38100" dir="2700000" algn="tl">
                    <a:srgbClr val="C0C0C0"/>
                  </a:outerShdw>
                </a:effectLst>
                <a:latin typeface="Arial Black" pitchFamily="34" charset="0"/>
              </a:rPr>
              <a:t>the FBA be conducted at the 504 meeting?</a:t>
            </a:r>
            <a:endParaRPr lang="en-US" altLang="en-US" sz="3200" b="0" dirty="0">
              <a:solidFill>
                <a:schemeClr val="tx1"/>
              </a:solidFill>
              <a:effectLst>
                <a:outerShdw blurRad="38100" dist="38100" dir="2700000" algn="tl">
                  <a:srgbClr val="C0C0C0"/>
                </a:outerShdw>
              </a:effectLst>
              <a:latin typeface="Arial Black" pitchFamily="34" charset="0"/>
            </a:endParaRPr>
          </a:p>
        </p:txBody>
      </p:sp>
      <p:sp>
        <p:nvSpPr>
          <p:cNvPr id="24580" name="Text Box 4"/>
          <p:cNvSpPr txBox="1">
            <a:spLocks noChangeArrowheads="1"/>
          </p:cNvSpPr>
          <p:nvPr/>
        </p:nvSpPr>
        <p:spPr bwMode="auto">
          <a:xfrm>
            <a:off x="914400" y="1828800"/>
            <a:ext cx="7239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100000"/>
              </a:lnSpc>
              <a:spcBef>
                <a:spcPct val="50000"/>
              </a:spcBef>
            </a:pPr>
            <a:r>
              <a:rPr lang="en-US" altLang="en-US" sz="2200" b="0" dirty="0">
                <a:effectLst/>
              </a:rPr>
              <a:t>No.  A “drive by” FBA is not effective in determining what is the function of the behavior.</a:t>
            </a:r>
            <a:endParaRPr lang="en-US" altLang="en-US" sz="2200" b="0" dirty="0">
              <a:effectLst/>
            </a:endParaRPr>
          </a:p>
        </p:txBody>
      </p:sp>
    </p:spTree>
    <p:extLst>
      <p:ext uri="{BB962C8B-B14F-4D97-AF65-F5344CB8AC3E}">
        <p14:creationId xmlns:p14="http://schemas.microsoft.com/office/powerpoint/2010/main" val="2593858159"/>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normAutofit/>
          </a:bodyPr>
          <a:lstStyle/>
          <a:p>
            <a:r>
              <a:rPr lang="en-US" altLang="en-US" sz="3200" dirty="0" smtClean="0">
                <a:solidFill>
                  <a:schemeClr val="tx1"/>
                </a:solidFill>
                <a:effectLst>
                  <a:outerShdw blurRad="38100" dist="38100" dir="2700000" algn="tl">
                    <a:srgbClr val="C0C0C0"/>
                  </a:outerShdw>
                </a:effectLst>
                <a:latin typeface="Arial Black" pitchFamily="34" charset="0"/>
              </a:rPr>
              <a:t>What </a:t>
            </a:r>
            <a:r>
              <a:rPr lang="en-US" altLang="en-US" sz="3200" dirty="0">
                <a:solidFill>
                  <a:schemeClr val="tx1"/>
                </a:solidFill>
                <a:effectLst>
                  <a:outerShdw blurRad="38100" dist="38100" dir="2700000" algn="tl">
                    <a:srgbClr val="C0C0C0"/>
                  </a:outerShdw>
                </a:effectLst>
                <a:latin typeface="Arial Black" pitchFamily="34" charset="0"/>
              </a:rPr>
              <a:t>kind of information is collected as part of the FBA?</a:t>
            </a:r>
            <a:endParaRPr lang="en-US" altLang="en-US" sz="3200" b="0" dirty="0">
              <a:solidFill>
                <a:schemeClr val="tx1"/>
              </a:solidFill>
              <a:effectLst>
                <a:outerShdw blurRad="38100" dist="38100" dir="2700000" algn="tl">
                  <a:srgbClr val="C0C0C0"/>
                </a:outerShdw>
              </a:effectLst>
              <a:latin typeface="Arial Black" pitchFamily="34" charset="0"/>
            </a:endParaRPr>
          </a:p>
        </p:txBody>
      </p:sp>
      <p:sp>
        <p:nvSpPr>
          <p:cNvPr id="24580" name="Text Box 4"/>
          <p:cNvSpPr txBox="1">
            <a:spLocks noChangeArrowheads="1"/>
          </p:cNvSpPr>
          <p:nvPr/>
        </p:nvSpPr>
        <p:spPr bwMode="auto">
          <a:xfrm>
            <a:off x="914400" y="1828800"/>
            <a:ext cx="72390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100000"/>
              </a:lnSpc>
              <a:spcBef>
                <a:spcPct val="50000"/>
              </a:spcBef>
            </a:pPr>
            <a:r>
              <a:rPr lang="en-US" altLang="en-US" sz="2200" b="0" dirty="0">
                <a:effectLst/>
              </a:rPr>
              <a:t>The FBA collects data on the “ABC”s of behavior; Antecedent, Behavior and Consequence.  The evaluator analyzes what happened prior to the behavior, what behavior occurred and what was the consequence of the behavior.  An FBA collects data to determine the possible function of problem behaviors and to identify strategies to address the behaviors. A person who is completing an FBA may use different methods and strategies, such as interviews with the child and his or her parents, observing the child in different environments, gathering information from teachers, parents, and other professionals and reviewing records.</a:t>
            </a:r>
            <a:endParaRPr lang="en-US" altLang="en-US" sz="2200" b="0" dirty="0">
              <a:effectLst/>
            </a:endParaRPr>
          </a:p>
        </p:txBody>
      </p:sp>
    </p:spTree>
    <p:extLst>
      <p:ext uri="{BB962C8B-B14F-4D97-AF65-F5344CB8AC3E}">
        <p14:creationId xmlns:p14="http://schemas.microsoft.com/office/powerpoint/2010/main" val="703244883"/>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normAutofit fontScale="90000"/>
          </a:bodyPr>
          <a:lstStyle/>
          <a:p>
            <a:r>
              <a:rPr lang="en-US" altLang="en-US" sz="3200" dirty="0" smtClean="0">
                <a:solidFill>
                  <a:schemeClr val="tx1"/>
                </a:solidFill>
                <a:effectLst>
                  <a:outerShdw blurRad="38100" dist="38100" dir="2700000" algn="tl">
                    <a:srgbClr val="C0C0C0"/>
                  </a:outerShdw>
                </a:effectLst>
                <a:latin typeface="Arial Black" pitchFamily="34" charset="0"/>
              </a:rPr>
              <a:t>What </a:t>
            </a:r>
            <a:r>
              <a:rPr lang="en-US" altLang="en-US" sz="3200" dirty="0">
                <a:solidFill>
                  <a:schemeClr val="tx1"/>
                </a:solidFill>
                <a:effectLst>
                  <a:outerShdw blurRad="38100" dist="38100" dir="2700000" algn="tl">
                    <a:srgbClr val="C0C0C0"/>
                  </a:outerShdw>
                </a:effectLst>
                <a:latin typeface="Arial Black" pitchFamily="34" charset="0"/>
              </a:rPr>
              <a:t>is the purpose of a Behavior Intervention Plan (BIP)?</a:t>
            </a:r>
            <a:endParaRPr lang="en-US" altLang="en-US" sz="3200" b="0" dirty="0">
              <a:solidFill>
                <a:schemeClr val="tx1"/>
              </a:solidFill>
              <a:effectLst>
                <a:outerShdw blurRad="38100" dist="38100" dir="2700000" algn="tl">
                  <a:srgbClr val="C0C0C0"/>
                </a:outerShdw>
              </a:effectLst>
              <a:latin typeface="Arial Black" pitchFamily="34" charset="0"/>
            </a:endParaRPr>
          </a:p>
        </p:txBody>
      </p:sp>
      <p:sp>
        <p:nvSpPr>
          <p:cNvPr id="24580" name="Text Box 4"/>
          <p:cNvSpPr txBox="1">
            <a:spLocks noChangeArrowheads="1"/>
          </p:cNvSpPr>
          <p:nvPr/>
        </p:nvSpPr>
        <p:spPr bwMode="auto">
          <a:xfrm>
            <a:off x="914400" y="1828800"/>
            <a:ext cx="7239000"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100000"/>
              </a:lnSpc>
              <a:spcBef>
                <a:spcPct val="50000"/>
              </a:spcBef>
            </a:pPr>
            <a:r>
              <a:rPr lang="en-US" altLang="en-US" sz="2200" b="0" dirty="0">
                <a:effectLst/>
              </a:rPr>
              <a:t>A BIP is used to address behavior that is interfering with the learning of the student or others. A BIP is considered when the classroom management strategies or behavioral accommodations are insufficient to address the behavior.</a:t>
            </a:r>
            <a:endParaRPr lang="en-US" altLang="en-US" sz="2200" b="0" dirty="0">
              <a:effectLst/>
            </a:endParaRPr>
          </a:p>
        </p:txBody>
      </p:sp>
    </p:spTree>
    <p:extLst>
      <p:ext uri="{BB962C8B-B14F-4D97-AF65-F5344CB8AC3E}">
        <p14:creationId xmlns:p14="http://schemas.microsoft.com/office/powerpoint/2010/main" val="2732391571"/>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normAutofit/>
          </a:bodyPr>
          <a:lstStyle/>
          <a:p>
            <a:r>
              <a:rPr lang="en-US" altLang="en-US" sz="3200" dirty="0" smtClean="0">
                <a:solidFill>
                  <a:schemeClr val="tx1"/>
                </a:solidFill>
                <a:effectLst>
                  <a:outerShdw blurRad="38100" dist="38100" dir="2700000" algn="tl">
                    <a:srgbClr val="C0C0C0"/>
                  </a:outerShdw>
                </a:effectLst>
                <a:latin typeface="Arial Black" pitchFamily="34" charset="0"/>
              </a:rPr>
              <a:t>What </a:t>
            </a:r>
            <a:r>
              <a:rPr lang="en-US" altLang="en-US" sz="3200" dirty="0">
                <a:solidFill>
                  <a:schemeClr val="tx1"/>
                </a:solidFill>
                <a:effectLst>
                  <a:outerShdw blurRad="38100" dist="38100" dir="2700000" algn="tl">
                    <a:srgbClr val="C0C0C0"/>
                  </a:outerShdw>
                </a:effectLst>
                <a:latin typeface="Arial Black" pitchFamily="34" charset="0"/>
              </a:rPr>
              <a:t>does an effective BIP need to include? </a:t>
            </a:r>
            <a:endParaRPr lang="en-US" altLang="en-US" sz="3200" b="0" dirty="0">
              <a:solidFill>
                <a:schemeClr val="tx1"/>
              </a:solidFill>
              <a:effectLst>
                <a:outerShdw blurRad="38100" dist="38100" dir="2700000" algn="tl">
                  <a:srgbClr val="C0C0C0"/>
                </a:outerShdw>
              </a:effectLst>
              <a:latin typeface="Arial Black" pitchFamily="34" charset="0"/>
            </a:endParaRPr>
          </a:p>
        </p:txBody>
      </p:sp>
      <p:sp>
        <p:nvSpPr>
          <p:cNvPr id="24580" name="Text Box 4"/>
          <p:cNvSpPr txBox="1">
            <a:spLocks noChangeArrowheads="1"/>
          </p:cNvSpPr>
          <p:nvPr/>
        </p:nvSpPr>
        <p:spPr bwMode="auto">
          <a:xfrm>
            <a:off x="914400" y="1828800"/>
            <a:ext cx="72390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100000"/>
              </a:lnSpc>
              <a:spcBef>
                <a:spcPct val="50000"/>
              </a:spcBef>
            </a:pPr>
            <a:r>
              <a:rPr lang="en-US" altLang="en-US" sz="2200" b="0" dirty="0">
                <a:effectLst/>
              </a:rPr>
              <a:t>The BIP contains the strategies that should be used to teach replacement behaviors.  The BIP describes the problem behavior, the reasons the behavior occurs and the intervention strategies that will address the behavior. A BIP includes positive behavioral interventions, strategies and supports. Behavior Intervention Plans are developed based upon the determination of what is the purpose of the behavior and teaching an alternative behavior that meets the student’s need in a more acceptable way. This includes making instructional and environmental changes, providing reinforcement, reactive strategies and effective communication.</a:t>
            </a:r>
            <a:endParaRPr lang="en-US" altLang="en-US" sz="2200" b="0" dirty="0">
              <a:effectLst/>
            </a:endParaRPr>
          </a:p>
        </p:txBody>
      </p:sp>
    </p:spTree>
    <p:extLst>
      <p:ext uri="{BB962C8B-B14F-4D97-AF65-F5344CB8AC3E}">
        <p14:creationId xmlns:p14="http://schemas.microsoft.com/office/powerpoint/2010/main" val="9022037"/>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normAutofit/>
          </a:bodyPr>
          <a:lstStyle/>
          <a:p>
            <a:r>
              <a:rPr lang="en-US" altLang="en-US" sz="3200" dirty="0" smtClean="0">
                <a:solidFill>
                  <a:schemeClr val="tx1"/>
                </a:solidFill>
                <a:effectLst>
                  <a:outerShdw blurRad="38100" dist="38100" dir="2700000" algn="tl">
                    <a:srgbClr val="C0C0C0"/>
                  </a:outerShdw>
                </a:effectLst>
                <a:latin typeface="Arial Black" pitchFamily="34" charset="0"/>
              </a:rPr>
              <a:t>How </a:t>
            </a:r>
            <a:r>
              <a:rPr lang="en-US" altLang="en-US" sz="3200" dirty="0">
                <a:solidFill>
                  <a:schemeClr val="tx1"/>
                </a:solidFill>
                <a:effectLst>
                  <a:outerShdw blurRad="38100" dist="38100" dir="2700000" algn="tl">
                    <a:srgbClr val="C0C0C0"/>
                  </a:outerShdw>
                </a:effectLst>
                <a:latin typeface="Arial Black" pitchFamily="34" charset="0"/>
              </a:rPr>
              <a:t>long does it take to shape behavior?</a:t>
            </a:r>
            <a:endParaRPr lang="en-US" altLang="en-US" sz="3200" b="0" dirty="0">
              <a:solidFill>
                <a:schemeClr val="tx1"/>
              </a:solidFill>
              <a:effectLst>
                <a:outerShdw blurRad="38100" dist="38100" dir="2700000" algn="tl">
                  <a:srgbClr val="C0C0C0"/>
                </a:outerShdw>
              </a:effectLst>
              <a:latin typeface="Arial Black" pitchFamily="34" charset="0"/>
            </a:endParaRPr>
          </a:p>
        </p:txBody>
      </p:sp>
      <p:sp>
        <p:nvSpPr>
          <p:cNvPr id="24580" name="Text Box 4"/>
          <p:cNvSpPr txBox="1">
            <a:spLocks noChangeArrowheads="1"/>
          </p:cNvSpPr>
          <p:nvPr/>
        </p:nvSpPr>
        <p:spPr bwMode="auto">
          <a:xfrm>
            <a:off x="914400" y="1828800"/>
            <a:ext cx="7239000"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100000"/>
              </a:lnSpc>
              <a:spcBef>
                <a:spcPct val="50000"/>
              </a:spcBef>
            </a:pPr>
            <a:r>
              <a:rPr lang="en-US" altLang="en-US" sz="2200" b="0" dirty="0">
                <a:effectLst/>
              </a:rPr>
              <a:t>How long it will take to shape behavior is very individualistic and impacted by the individual’s motivation to change a behavior.  A study by the University College of London  showed on average that it takes 66 days to change a behavior with individual times varying greatly.</a:t>
            </a:r>
            <a:endParaRPr lang="en-US" altLang="en-US" sz="2200" b="0" dirty="0">
              <a:effectLst/>
            </a:endParaRPr>
          </a:p>
        </p:txBody>
      </p:sp>
    </p:spTree>
    <p:extLst>
      <p:ext uri="{BB962C8B-B14F-4D97-AF65-F5344CB8AC3E}">
        <p14:creationId xmlns:p14="http://schemas.microsoft.com/office/powerpoint/2010/main" val="23193251"/>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normAutofit/>
          </a:bodyPr>
          <a:lstStyle/>
          <a:p>
            <a:r>
              <a:rPr lang="en-US" altLang="en-US" sz="3200" dirty="0" smtClean="0">
                <a:solidFill>
                  <a:schemeClr val="tx1"/>
                </a:solidFill>
                <a:effectLst>
                  <a:outerShdw blurRad="38100" dist="38100" dir="2700000" algn="tl">
                    <a:srgbClr val="C0C0C0"/>
                  </a:outerShdw>
                </a:effectLst>
                <a:latin typeface="Arial Black" pitchFamily="34" charset="0"/>
              </a:rPr>
              <a:t>How </a:t>
            </a:r>
            <a:r>
              <a:rPr lang="en-US" altLang="en-US" sz="3200" dirty="0">
                <a:solidFill>
                  <a:schemeClr val="tx1"/>
                </a:solidFill>
                <a:effectLst>
                  <a:outerShdw blurRad="38100" dist="38100" dir="2700000" algn="tl">
                    <a:srgbClr val="C0C0C0"/>
                  </a:outerShdw>
                </a:effectLst>
                <a:latin typeface="Arial Black" pitchFamily="34" charset="0"/>
              </a:rPr>
              <a:t>important is the implementation of the BIP?</a:t>
            </a:r>
            <a:endParaRPr lang="en-US" altLang="en-US" sz="3200" b="0" dirty="0">
              <a:solidFill>
                <a:schemeClr val="tx1"/>
              </a:solidFill>
              <a:effectLst>
                <a:outerShdw blurRad="38100" dist="38100" dir="2700000" algn="tl">
                  <a:srgbClr val="C0C0C0"/>
                </a:outerShdw>
              </a:effectLst>
              <a:latin typeface="Arial Black" pitchFamily="34" charset="0"/>
            </a:endParaRPr>
          </a:p>
        </p:txBody>
      </p:sp>
      <p:sp>
        <p:nvSpPr>
          <p:cNvPr id="24580" name="Text Box 4"/>
          <p:cNvSpPr txBox="1">
            <a:spLocks noChangeArrowheads="1"/>
          </p:cNvSpPr>
          <p:nvPr/>
        </p:nvSpPr>
        <p:spPr bwMode="auto">
          <a:xfrm>
            <a:off x="914400" y="1828800"/>
            <a:ext cx="7239000"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100000"/>
              </a:lnSpc>
              <a:spcBef>
                <a:spcPct val="50000"/>
              </a:spcBef>
            </a:pPr>
            <a:r>
              <a:rPr lang="en-US" altLang="en-US" sz="2200" b="0" dirty="0">
                <a:effectLst/>
              </a:rPr>
              <a:t>In order for a BIP to be effective, it must be consistently implemented.  Consequently, the staff charged with implementing the BIP should be trained on the BIP to ensure that they know the importance of being consistent.</a:t>
            </a:r>
            <a:endParaRPr lang="en-US" altLang="en-US" sz="2200" b="0" dirty="0">
              <a:effectLst/>
            </a:endParaRPr>
          </a:p>
        </p:txBody>
      </p:sp>
    </p:spTree>
    <p:extLst>
      <p:ext uri="{BB962C8B-B14F-4D97-AF65-F5344CB8AC3E}">
        <p14:creationId xmlns:p14="http://schemas.microsoft.com/office/powerpoint/2010/main" val="2934783467"/>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normAutofit/>
          </a:bodyPr>
          <a:lstStyle/>
          <a:p>
            <a:r>
              <a:rPr lang="en-US" altLang="en-US" sz="3200" dirty="0" smtClean="0">
                <a:solidFill>
                  <a:schemeClr val="tx1"/>
                </a:solidFill>
                <a:effectLst>
                  <a:outerShdw blurRad="38100" dist="38100" dir="2700000" algn="tl">
                    <a:srgbClr val="C0C0C0"/>
                  </a:outerShdw>
                </a:effectLst>
                <a:latin typeface="Arial Black" pitchFamily="34" charset="0"/>
              </a:rPr>
              <a:t>Does </a:t>
            </a:r>
            <a:r>
              <a:rPr lang="en-US" altLang="en-US" sz="3200" dirty="0">
                <a:solidFill>
                  <a:schemeClr val="tx1"/>
                </a:solidFill>
                <a:effectLst>
                  <a:outerShdw blurRad="38100" dist="38100" dir="2700000" algn="tl">
                    <a:srgbClr val="C0C0C0"/>
                  </a:outerShdw>
                </a:effectLst>
                <a:latin typeface="Arial Black" pitchFamily="34" charset="0"/>
              </a:rPr>
              <a:t>the BIP take the place of the student code of conduct? </a:t>
            </a:r>
            <a:endParaRPr lang="en-US" altLang="en-US" sz="3200" b="0" dirty="0">
              <a:solidFill>
                <a:schemeClr val="tx1"/>
              </a:solidFill>
              <a:effectLst>
                <a:outerShdw blurRad="38100" dist="38100" dir="2700000" algn="tl">
                  <a:srgbClr val="C0C0C0"/>
                </a:outerShdw>
              </a:effectLst>
              <a:latin typeface="Arial Black" pitchFamily="34" charset="0"/>
            </a:endParaRPr>
          </a:p>
        </p:txBody>
      </p:sp>
      <p:sp>
        <p:nvSpPr>
          <p:cNvPr id="24580" name="Text Box 4"/>
          <p:cNvSpPr txBox="1">
            <a:spLocks noChangeArrowheads="1"/>
          </p:cNvSpPr>
          <p:nvPr/>
        </p:nvSpPr>
        <p:spPr bwMode="auto">
          <a:xfrm>
            <a:off x="914400" y="1828800"/>
            <a:ext cx="72390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100000"/>
              </a:lnSpc>
              <a:spcBef>
                <a:spcPct val="50000"/>
              </a:spcBef>
            </a:pPr>
            <a:r>
              <a:rPr lang="en-US" altLang="en-US" sz="2200" b="0" dirty="0">
                <a:effectLst/>
              </a:rPr>
              <a:t>In most cases, the answer is no.  The BIP is normally a supplement to the student code of conduct.  When the student code of conduct and the BIP conflict, the BIP overrides the student code of conduct.</a:t>
            </a:r>
            <a:endParaRPr lang="en-US" altLang="en-US" sz="2200" b="0" dirty="0">
              <a:effectLst/>
            </a:endParaRPr>
          </a:p>
        </p:txBody>
      </p:sp>
    </p:spTree>
    <p:extLst>
      <p:ext uri="{BB962C8B-B14F-4D97-AF65-F5344CB8AC3E}">
        <p14:creationId xmlns:p14="http://schemas.microsoft.com/office/powerpoint/2010/main" val="120070367"/>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noAutofit/>
          </a:bodyPr>
          <a:lstStyle/>
          <a:p>
            <a:r>
              <a:rPr lang="en-US" altLang="en-US" sz="2500" dirty="0" smtClean="0">
                <a:solidFill>
                  <a:schemeClr val="tx1"/>
                </a:solidFill>
                <a:effectLst>
                  <a:outerShdw blurRad="38100" dist="38100" dir="2700000" algn="tl">
                    <a:srgbClr val="C0C0C0"/>
                  </a:outerShdw>
                </a:effectLst>
                <a:latin typeface="Arial Black" pitchFamily="34" charset="0"/>
              </a:rPr>
              <a:t>If </a:t>
            </a:r>
            <a:r>
              <a:rPr lang="en-US" altLang="en-US" sz="2500" dirty="0">
                <a:solidFill>
                  <a:schemeClr val="tx1"/>
                </a:solidFill>
                <a:effectLst>
                  <a:outerShdw blurRad="38100" dist="38100" dir="2700000" algn="tl">
                    <a:srgbClr val="C0C0C0"/>
                  </a:outerShdw>
                </a:effectLst>
                <a:latin typeface="Arial Black" pitchFamily="34" charset="0"/>
              </a:rPr>
              <a:t>the student has a BIP and engages in criminal conduct, is the school precluded from calling the police? </a:t>
            </a:r>
            <a:endParaRPr lang="en-US" altLang="en-US" sz="2500" b="0" dirty="0">
              <a:solidFill>
                <a:schemeClr val="tx1"/>
              </a:solidFill>
              <a:effectLst>
                <a:outerShdw blurRad="38100" dist="38100" dir="2700000" algn="tl">
                  <a:srgbClr val="C0C0C0"/>
                </a:outerShdw>
              </a:effectLst>
              <a:latin typeface="Arial Black" pitchFamily="34" charset="0"/>
            </a:endParaRPr>
          </a:p>
        </p:txBody>
      </p:sp>
      <p:sp>
        <p:nvSpPr>
          <p:cNvPr id="24580" name="Text Box 4"/>
          <p:cNvSpPr txBox="1">
            <a:spLocks noChangeArrowheads="1"/>
          </p:cNvSpPr>
          <p:nvPr/>
        </p:nvSpPr>
        <p:spPr bwMode="auto">
          <a:xfrm>
            <a:off x="914400" y="1828800"/>
            <a:ext cx="7239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100000"/>
              </a:lnSpc>
              <a:spcBef>
                <a:spcPct val="50000"/>
              </a:spcBef>
            </a:pPr>
            <a:r>
              <a:rPr lang="en-US" altLang="en-US" sz="2200" b="0" dirty="0">
                <a:effectLst/>
              </a:rPr>
              <a:t>No.  Even if a student has a BIP, it does not preclude the police from being called when the student engages in criminal activity.</a:t>
            </a:r>
            <a:endParaRPr lang="en-US" altLang="en-US" sz="2200" b="0" dirty="0">
              <a:effectLst/>
            </a:endParaRPr>
          </a:p>
        </p:txBody>
      </p:sp>
    </p:spTree>
    <p:extLst>
      <p:ext uri="{BB962C8B-B14F-4D97-AF65-F5344CB8AC3E}">
        <p14:creationId xmlns:p14="http://schemas.microsoft.com/office/powerpoint/2010/main" val="1730050594"/>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normAutofit/>
          </a:bodyPr>
          <a:lstStyle/>
          <a:p>
            <a:r>
              <a:rPr lang="en-US" altLang="en-US" sz="3200" dirty="0" smtClean="0">
                <a:solidFill>
                  <a:schemeClr val="tx1"/>
                </a:solidFill>
                <a:effectLst>
                  <a:outerShdw blurRad="38100" dist="38100" dir="2700000" algn="tl">
                    <a:srgbClr val="C0C0C0"/>
                  </a:outerShdw>
                </a:effectLst>
                <a:latin typeface="Arial Black" pitchFamily="34" charset="0"/>
              </a:rPr>
              <a:t>What </a:t>
            </a:r>
            <a:r>
              <a:rPr lang="en-US" altLang="en-US" sz="3200" dirty="0">
                <a:solidFill>
                  <a:schemeClr val="tx1"/>
                </a:solidFill>
                <a:effectLst>
                  <a:outerShdw blurRad="38100" dist="38100" dir="2700000" algn="tl">
                    <a:srgbClr val="C0C0C0"/>
                  </a:outerShdw>
                </a:effectLst>
                <a:latin typeface="Arial Black" pitchFamily="34" charset="0"/>
              </a:rPr>
              <a:t>types of strategies should be contained in the BIP?</a:t>
            </a:r>
            <a:endParaRPr lang="en-US" altLang="en-US" sz="3200" b="0" dirty="0">
              <a:solidFill>
                <a:schemeClr val="tx1"/>
              </a:solidFill>
              <a:effectLst>
                <a:outerShdw blurRad="38100" dist="38100" dir="2700000" algn="tl">
                  <a:srgbClr val="C0C0C0"/>
                </a:outerShdw>
              </a:effectLst>
              <a:latin typeface="Arial Black" pitchFamily="34" charset="0"/>
            </a:endParaRPr>
          </a:p>
        </p:txBody>
      </p:sp>
      <p:sp>
        <p:nvSpPr>
          <p:cNvPr id="24580" name="Text Box 4"/>
          <p:cNvSpPr txBox="1">
            <a:spLocks noChangeArrowheads="1"/>
          </p:cNvSpPr>
          <p:nvPr/>
        </p:nvSpPr>
        <p:spPr bwMode="auto">
          <a:xfrm>
            <a:off x="914400" y="1828800"/>
            <a:ext cx="723900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100000"/>
              </a:lnSpc>
              <a:spcBef>
                <a:spcPct val="50000"/>
              </a:spcBef>
            </a:pPr>
            <a:r>
              <a:rPr lang="en-US" altLang="en-US" sz="2200" b="0" dirty="0">
                <a:effectLst/>
              </a:rPr>
              <a:t>The first step for creating an effective BIP is to identify an appropriate replacement behavior for the undesired behavior that will serve the same function for the student.  If the replacement behavior requires too much effort or does not result in the same desired outcome with the same level of dependability, the student may not be motivated to make any behavioral change.</a:t>
            </a:r>
            <a:endParaRPr lang="en-US" altLang="en-US" sz="2200" b="0" dirty="0">
              <a:effectLst/>
            </a:endParaRPr>
          </a:p>
        </p:txBody>
      </p:sp>
    </p:spTree>
    <p:extLst>
      <p:ext uri="{BB962C8B-B14F-4D97-AF65-F5344CB8AC3E}">
        <p14:creationId xmlns:p14="http://schemas.microsoft.com/office/powerpoint/2010/main" val="3222997731"/>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normAutofit/>
          </a:bodyPr>
          <a:lstStyle/>
          <a:p>
            <a:r>
              <a:rPr lang="en-US" altLang="en-US" sz="3200" dirty="0" smtClean="0">
                <a:solidFill>
                  <a:schemeClr val="tx1"/>
                </a:solidFill>
                <a:effectLst>
                  <a:outerShdw blurRad="38100" dist="38100" dir="2700000" algn="tl">
                    <a:srgbClr val="C0C0C0"/>
                  </a:outerShdw>
                </a:effectLst>
                <a:latin typeface="Arial Black" pitchFamily="34" charset="0"/>
              </a:rPr>
              <a:t>What </a:t>
            </a:r>
            <a:r>
              <a:rPr lang="en-US" altLang="en-US" sz="3200" dirty="0">
                <a:solidFill>
                  <a:schemeClr val="tx1"/>
                </a:solidFill>
                <a:effectLst>
                  <a:outerShdw blurRad="38100" dist="38100" dir="2700000" algn="tl">
                    <a:srgbClr val="C0C0C0"/>
                  </a:outerShdw>
                </a:effectLst>
                <a:latin typeface="Arial Black" pitchFamily="34" charset="0"/>
              </a:rPr>
              <a:t>is a Functional Behavioral Assessment (FBA)?</a:t>
            </a:r>
            <a:endParaRPr lang="en-US" altLang="en-US" sz="3200" b="0" dirty="0">
              <a:solidFill>
                <a:schemeClr val="tx1"/>
              </a:solidFill>
              <a:effectLst>
                <a:outerShdw blurRad="38100" dist="38100" dir="2700000" algn="tl">
                  <a:srgbClr val="C0C0C0"/>
                </a:outerShdw>
              </a:effectLst>
              <a:latin typeface="Arial Black" pitchFamily="34" charset="0"/>
            </a:endParaRPr>
          </a:p>
        </p:txBody>
      </p:sp>
      <p:sp>
        <p:nvSpPr>
          <p:cNvPr id="24580" name="Text Box 4"/>
          <p:cNvSpPr txBox="1">
            <a:spLocks noChangeArrowheads="1"/>
          </p:cNvSpPr>
          <p:nvPr/>
        </p:nvSpPr>
        <p:spPr bwMode="auto">
          <a:xfrm>
            <a:off x="914400" y="1828800"/>
            <a:ext cx="72390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100000"/>
              </a:lnSpc>
              <a:spcBef>
                <a:spcPct val="50000"/>
              </a:spcBef>
            </a:pPr>
            <a:r>
              <a:rPr lang="en-US" altLang="en-US" sz="2200" b="0" dirty="0">
                <a:effectLst/>
              </a:rPr>
              <a:t>An FBA is a process that identifies specific target behavior, the function of the behavior, and what factors maintain the behavior that is interfering with the student's educational progress.</a:t>
            </a:r>
            <a:endParaRPr lang="en-US" altLang="en-US" sz="2200" b="0" dirty="0">
              <a:effectLst/>
            </a:endParaRPr>
          </a:p>
        </p:txBody>
      </p:sp>
    </p:spTree>
    <p:extLst>
      <p:ext uri="{BB962C8B-B14F-4D97-AF65-F5344CB8AC3E}">
        <p14:creationId xmlns:p14="http://schemas.microsoft.com/office/powerpoint/2010/main" val="3574621554"/>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normAutofit/>
          </a:bodyPr>
          <a:lstStyle/>
          <a:p>
            <a:r>
              <a:rPr lang="en-US" altLang="en-US" sz="3200" dirty="0" smtClean="0">
                <a:solidFill>
                  <a:schemeClr val="tx1"/>
                </a:solidFill>
                <a:effectLst>
                  <a:outerShdw blurRad="38100" dist="38100" dir="2700000" algn="tl">
                    <a:srgbClr val="C0C0C0"/>
                  </a:outerShdw>
                </a:effectLst>
                <a:latin typeface="Arial Black" pitchFamily="34" charset="0"/>
              </a:rPr>
              <a:t>What </a:t>
            </a:r>
            <a:r>
              <a:rPr lang="en-US" altLang="en-US" sz="3200" dirty="0">
                <a:solidFill>
                  <a:schemeClr val="tx1"/>
                </a:solidFill>
                <a:effectLst>
                  <a:outerShdw blurRad="38100" dist="38100" dir="2700000" algn="tl">
                    <a:srgbClr val="C0C0C0"/>
                  </a:outerShdw>
                </a:effectLst>
                <a:latin typeface="Arial Black" pitchFamily="34" charset="0"/>
              </a:rPr>
              <a:t>types of strategies should be contained in the BIP?</a:t>
            </a:r>
            <a:endParaRPr lang="en-US" altLang="en-US" sz="3200" b="0" dirty="0">
              <a:solidFill>
                <a:schemeClr val="tx1"/>
              </a:solidFill>
              <a:effectLst>
                <a:outerShdw blurRad="38100" dist="38100" dir="2700000" algn="tl">
                  <a:srgbClr val="C0C0C0"/>
                </a:outerShdw>
              </a:effectLst>
              <a:latin typeface="Arial Black" pitchFamily="34" charset="0"/>
            </a:endParaRPr>
          </a:p>
        </p:txBody>
      </p:sp>
      <p:sp>
        <p:nvSpPr>
          <p:cNvPr id="24580" name="Text Box 4"/>
          <p:cNvSpPr txBox="1">
            <a:spLocks noChangeArrowheads="1"/>
          </p:cNvSpPr>
          <p:nvPr/>
        </p:nvSpPr>
        <p:spPr bwMode="auto">
          <a:xfrm>
            <a:off x="914400" y="1828800"/>
            <a:ext cx="723900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100000"/>
              </a:lnSpc>
              <a:spcBef>
                <a:spcPct val="50000"/>
              </a:spcBef>
            </a:pPr>
            <a:r>
              <a:rPr lang="en-US" altLang="en-US" sz="2200" b="0" dirty="0">
                <a:effectLst/>
              </a:rPr>
              <a:t>The systematic use of reinforcement is the most powerful tool in strengthening or teaching new behavior. A key to the effectiveness of any reinforcement strategy as part of a BIP is to identify what is potentially reinforcing for the student, but also how much it is provided.  </a:t>
            </a:r>
            <a:r>
              <a:rPr lang="en-US" altLang="en-US" sz="2200" b="0" dirty="0" err="1">
                <a:effectLst/>
              </a:rPr>
              <a:t>Reinforcers</a:t>
            </a:r>
            <a:r>
              <a:rPr lang="en-US" altLang="en-US" sz="2200" b="0" dirty="0">
                <a:effectLst/>
              </a:rPr>
              <a:t> must be individualized and age appropriate for the student.</a:t>
            </a:r>
            <a:endParaRPr lang="en-US" altLang="en-US" sz="2200" b="0" dirty="0">
              <a:effectLst/>
            </a:endParaRPr>
          </a:p>
        </p:txBody>
      </p:sp>
    </p:spTree>
    <p:extLst>
      <p:ext uri="{BB962C8B-B14F-4D97-AF65-F5344CB8AC3E}">
        <p14:creationId xmlns:p14="http://schemas.microsoft.com/office/powerpoint/2010/main" val="3712393565"/>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normAutofit/>
          </a:bodyPr>
          <a:lstStyle/>
          <a:p>
            <a:r>
              <a:rPr lang="en-US" altLang="en-US" sz="3200" dirty="0" smtClean="0">
                <a:solidFill>
                  <a:schemeClr val="tx1"/>
                </a:solidFill>
                <a:effectLst>
                  <a:outerShdw blurRad="38100" dist="38100" dir="2700000" algn="tl">
                    <a:srgbClr val="C0C0C0"/>
                  </a:outerShdw>
                </a:effectLst>
                <a:latin typeface="Arial Black" pitchFamily="34" charset="0"/>
              </a:rPr>
              <a:t>Who </a:t>
            </a:r>
            <a:r>
              <a:rPr lang="en-US" altLang="en-US" sz="3200" dirty="0">
                <a:solidFill>
                  <a:schemeClr val="tx1"/>
                </a:solidFill>
                <a:effectLst>
                  <a:outerShdw blurRad="38100" dist="38100" dir="2700000" algn="tl">
                    <a:srgbClr val="C0C0C0"/>
                  </a:outerShdw>
                </a:effectLst>
                <a:latin typeface="Arial Black" pitchFamily="34" charset="0"/>
              </a:rPr>
              <a:t>is responsible for implementing a BIP?</a:t>
            </a:r>
            <a:endParaRPr lang="en-US" altLang="en-US" sz="3200" b="0" dirty="0">
              <a:solidFill>
                <a:schemeClr val="tx1"/>
              </a:solidFill>
              <a:effectLst>
                <a:outerShdw blurRad="38100" dist="38100" dir="2700000" algn="tl">
                  <a:srgbClr val="C0C0C0"/>
                </a:outerShdw>
              </a:effectLst>
              <a:latin typeface="Arial Black" pitchFamily="34" charset="0"/>
            </a:endParaRPr>
          </a:p>
        </p:txBody>
      </p:sp>
      <p:sp>
        <p:nvSpPr>
          <p:cNvPr id="24580" name="Text Box 4"/>
          <p:cNvSpPr txBox="1">
            <a:spLocks noChangeArrowheads="1"/>
          </p:cNvSpPr>
          <p:nvPr/>
        </p:nvSpPr>
        <p:spPr bwMode="auto">
          <a:xfrm>
            <a:off x="914400" y="1828800"/>
            <a:ext cx="7239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100000"/>
              </a:lnSpc>
              <a:spcBef>
                <a:spcPct val="50000"/>
              </a:spcBef>
            </a:pPr>
            <a:r>
              <a:rPr lang="en-US" altLang="en-US" sz="2200" b="0" dirty="0">
                <a:effectLst/>
              </a:rPr>
              <a:t>The staff that will be working with the student should be trained on the BIP and be responsible for ensuring that it is implemented with fidelity.</a:t>
            </a:r>
            <a:endParaRPr lang="en-US" altLang="en-US" sz="2200" b="0" dirty="0">
              <a:effectLst/>
            </a:endParaRPr>
          </a:p>
        </p:txBody>
      </p:sp>
    </p:spTree>
    <p:extLst>
      <p:ext uri="{BB962C8B-B14F-4D97-AF65-F5344CB8AC3E}">
        <p14:creationId xmlns:p14="http://schemas.microsoft.com/office/powerpoint/2010/main" val="3660774987"/>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noAutofit/>
          </a:bodyPr>
          <a:lstStyle/>
          <a:p>
            <a:r>
              <a:rPr lang="en-US" altLang="en-US" sz="2500" dirty="0" smtClean="0">
                <a:solidFill>
                  <a:schemeClr val="tx1"/>
                </a:solidFill>
                <a:effectLst>
                  <a:outerShdw blurRad="38100" dist="38100" dir="2700000" algn="tl">
                    <a:srgbClr val="C0C0C0"/>
                  </a:outerShdw>
                </a:effectLst>
                <a:latin typeface="Arial Black" pitchFamily="34" charset="0"/>
              </a:rPr>
              <a:t>What </a:t>
            </a:r>
            <a:r>
              <a:rPr lang="en-US" altLang="en-US" sz="2500" dirty="0">
                <a:solidFill>
                  <a:schemeClr val="tx1"/>
                </a:solidFill>
                <a:effectLst>
                  <a:outerShdw blurRad="38100" dist="38100" dir="2700000" algn="tl">
                    <a:srgbClr val="C0C0C0"/>
                  </a:outerShdw>
                </a:effectLst>
                <a:latin typeface="Arial Black" pitchFamily="34" charset="0"/>
              </a:rPr>
              <a:t>should a school do if a parent insists that restraint not be used with the child and be excluded from the BIP?</a:t>
            </a:r>
            <a:endParaRPr lang="en-US" altLang="en-US" sz="2500" b="0" dirty="0">
              <a:solidFill>
                <a:schemeClr val="tx1"/>
              </a:solidFill>
              <a:effectLst>
                <a:outerShdw blurRad="38100" dist="38100" dir="2700000" algn="tl">
                  <a:srgbClr val="C0C0C0"/>
                </a:outerShdw>
              </a:effectLst>
              <a:latin typeface="Arial Black" pitchFamily="34" charset="0"/>
            </a:endParaRPr>
          </a:p>
        </p:txBody>
      </p:sp>
      <p:sp>
        <p:nvSpPr>
          <p:cNvPr id="24580" name="Text Box 4"/>
          <p:cNvSpPr txBox="1">
            <a:spLocks noChangeArrowheads="1"/>
          </p:cNvSpPr>
          <p:nvPr/>
        </p:nvSpPr>
        <p:spPr bwMode="auto">
          <a:xfrm>
            <a:off x="914400" y="1828800"/>
            <a:ext cx="7239000"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100000"/>
              </a:lnSpc>
              <a:spcBef>
                <a:spcPct val="50000"/>
              </a:spcBef>
            </a:pPr>
            <a:r>
              <a:rPr lang="en-US" altLang="en-US" sz="2200" b="0" dirty="0">
                <a:effectLst/>
              </a:rPr>
              <a:t>Restraint is only viable as a tool in extreme emergency situations when the student’s poses an imminent threat of serious physical harm to himself or others or an imminent threat of serious property destruction.  Schools are entitled by law to use restraint in these very limited circumstances whether or not it is included in a BIP.  Consequently, the school should not agree to remove restraint when it may be necessary if an emergency situation arises.</a:t>
            </a:r>
            <a:endParaRPr lang="en-US" altLang="en-US" sz="2200" b="0" dirty="0">
              <a:effectLst/>
            </a:endParaRPr>
          </a:p>
        </p:txBody>
      </p:sp>
    </p:spTree>
    <p:extLst>
      <p:ext uri="{BB962C8B-B14F-4D97-AF65-F5344CB8AC3E}">
        <p14:creationId xmlns:p14="http://schemas.microsoft.com/office/powerpoint/2010/main" val="3739342321"/>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noAutofit/>
          </a:bodyPr>
          <a:lstStyle/>
          <a:p>
            <a:r>
              <a:rPr lang="en-US" altLang="en-US" sz="3200" dirty="0" smtClean="0">
                <a:solidFill>
                  <a:schemeClr val="tx1"/>
                </a:solidFill>
                <a:effectLst>
                  <a:outerShdw blurRad="38100" dist="38100" dir="2700000" algn="tl">
                    <a:srgbClr val="C0C0C0"/>
                  </a:outerShdw>
                </a:effectLst>
                <a:latin typeface="Arial Black" pitchFamily="34" charset="0"/>
              </a:rPr>
              <a:t>What </a:t>
            </a:r>
            <a:r>
              <a:rPr lang="en-US" altLang="en-US" sz="3200" dirty="0">
                <a:solidFill>
                  <a:schemeClr val="tx1"/>
                </a:solidFill>
                <a:effectLst>
                  <a:outerShdw blurRad="38100" dist="38100" dir="2700000" algn="tl">
                    <a:srgbClr val="C0C0C0"/>
                  </a:outerShdw>
                </a:effectLst>
                <a:latin typeface="Arial Black" pitchFamily="34" charset="0"/>
              </a:rPr>
              <a:t>are the functions of behavior? </a:t>
            </a:r>
            <a:endParaRPr lang="en-US" altLang="en-US" sz="3200" b="0" dirty="0">
              <a:solidFill>
                <a:schemeClr val="tx1"/>
              </a:solidFill>
              <a:effectLst>
                <a:outerShdw blurRad="38100" dist="38100" dir="2700000" algn="tl">
                  <a:srgbClr val="C0C0C0"/>
                </a:outerShdw>
              </a:effectLst>
              <a:latin typeface="Arial Black" pitchFamily="34" charset="0"/>
            </a:endParaRPr>
          </a:p>
        </p:txBody>
      </p:sp>
      <p:sp>
        <p:nvSpPr>
          <p:cNvPr id="11267" name="Rectangle 3"/>
          <p:cNvSpPr>
            <a:spLocks noGrp="1" noChangeArrowheads="1"/>
          </p:cNvSpPr>
          <p:nvPr>
            <p:ph sz="quarter" idx="1"/>
          </p:nvPr>
        </p:nvSpPr>
        <p:spPr>
          <a:xfrm>
            <a:off x="688975" y="1524000"/>
            <a:ext cx="7540625" cy="3724275"/>
          </a:xfrm>
        </p:spPr>
        <p:txBody>
          <a:bodyPr/>
          <a:lstStyle/>
          <a:p>
            <a:pPr marL="0" indent="0">
              <a:buFont typeface="Wingdings" pitchFamily="2" charset="2"/>
              <a:buNone/>
            </a:pPr>
            <a:r>
              <a:rPr lang="en-US" altLang="en-US" b="1" dirty="0"/>
              <a:t>All behavior tells you something.  The four primary functions of behavior are the following: </a:t>
            </a:r>
            <a:endParaRPr lang="en-US" altLang="en-US" b="1" dirty="0">
              <a:solidFill>
                <a:schemeClr val="tx1"/>
              </a:solidFill>
            </a:endParaRPr>
          </a:p>
        </p:txBody>
      </p:sp>
      <p:sp>
        <p:nvSpPr>
          <p:cNvPr id="11270" name="Rectangle 6"/>
          <p:cNvSpPr>
            <a:spLocks noChangeArrowheads="1"/>
          </p:cNvSpPr>
          <p:nvPr/>
        </p:nvSpPr>
        <p:spPr bwMode="auto">
          <a:xfrm>
            <a:off x="914400" y="2819400"/>
            <a:ext cx="6848475"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lgn="l">
              <a:spcBef>
                <a:spcPct val="20000"/>
              </a:spcBef>
              <a:buClr>
                <a:schemeClr val="tx1"/>
              </a:buClr>
              <a:buSzPct val="75000"/>
              <a:buFont typeface="Wingdings" pitchFamily="2" charset="2"/>
              <a:buChar char="l"/>
              <a:defRPr sz="2800">
                <a:solidFill>
                  <a:schemeClr val="tx1"/>
                </a:solidFill>
                <a:latin typeface="Arial" charset="0"/>
              </a:defRPr>
            </a:lvl1pPr>
            <a:lvl2pPr marL="914400" indent="-457200" algn="l">
              <a:spcBef>
                <a:spcPct val="20000"/>
              </a:spcBef>
              <a:buClr>
                <a:schemeClr val="tx1"/>
              </a:buClr>
              <a:buSzPct val="75000"/>
              <a:buChar char="–"/>
              <a:defRPr sz="2400">
                <a:solidFill>
                  <a:schemeClr val="tx1"/>
                </a:solidFill>
                <a:latin typeface="Arial" charset="0"/>
              </a:defRPr>
            </a:lvl2pPr>
            <a:lvl3pPr marL="1295400" indent="-381000" algn="l">
              <a:spcBef>
                <a:spcPct val="20000"/>
              </a:spcBef>
              <a:buClr>
                <a:schemeClr val="tx1"/>
              </a:buClr>
              <a:buSzPct val="75000"/>
              <a:buFont typeface="Wingdings" pitchFamily="2" charset="2"/>
              <a:buChar char="l"/>
              <a:defRPr sz="2000">
                <a:solidFill>
                  <a:schemeClr val="tx1"/>
                </a:solidFill>
                <a:latin typeface="Arial" charset="0"/>
              </a:defRPr>
            </a:lvl3pPr>
            <a:lvl4pPr marL="1714500" indent="-342900" algn="l">
              <a:spcBef>
                <a:spcPct val="20000"/>
              </a:spcBef>
              <a:buClr>
                <a:schemeClr val="tx1"/>
              </a:buClr>
              <a:buSzPct val="80000"/>
              <a:buChar char="–"/>
              <a:defRPr>
                <a:solidFill>
                  <a:schemeClr val="tx1"/>
                </a:solidFill>
                <a:latin typeface="Arial" charset="0"/>
              </a:defRPr>
            </a:lvl4pPr>
            <a:lvl5pPr marL="2171700" indent="-342900" algn="l">
              <a:spcBef>
                <a:spcPct val="20000"/>
              </a:spcBef>
              <a:buClr>
                <a:schemeClr val="tx1"/>
              </a:buClr>
              <a:buSzPct val="65000"/>
              <a:buFont typeface="Wingdings" pitchFamily="2" charset="2"/>
              <a:buChar char="l"/>
              <a:defRPr>
                <a:solidFill>
                  <a:schemeClr val="tx1"/>
                </a:solidFill>
                <a:latin typeface="Arial" charset="0"/>
              </a:defRPr>
            </a:lvl5pPr>
            <a:lvl6pPr marL="2628900" indent="-342900" fontAlgn="base">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3086100" indent="-342900" fontAlgn="base">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543300" indent="-342900" fontAlgn="base">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4000500" indent="-342900" fontAlgn="base">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a:lnSpc>
                <a:spcPct val="100000"/>
              </a:lnSpc>
            </a:pPr>
            <a:r>
              <a:rPr lang="en-US" altLang="en-US" sz="2200" dirty="0" smtClean="0">
                <a:effectLst/>
              </a:rPr>
              <a:t>Sensory</a:t>
            </a:r>
            <a:r>
              <a:rPr lang="en-US" altLang="en-US" sz="2200" dirty="0">
                <a:effectLst/>
              </a:rPr>
              <a:t>:</a:t>
            </a:r>
            <a:r>
              <a:rPr lang="en-US" altLang="en-US" sz="2200" b="0" dirty="0">
                <a:effectLst/>
              </a:rPr>
              <a:t>  The student behaves in a specific way because it feels pleasing to them. </a:t>
            </a:r>
          </a:p>
          <a:p>
            <a:pPr>
              <a:lnSpc>
                <a:spcPct val="100000"/>
              </a:lnSpc>
            </a:pPr>
            <a:r>
              <a:rPr lang="en-US" altLang="en-US" sz="2200" dirty="0" smtClean="0">
                <a:effectLst/>
              </a:rPr>
              <a:t>Attention </a:t>
            </a:r>
            <a:r>
              <a:rPr lang="en-US" altLang="en-US" sz="2200" dirty="0">
                <a:effectLst/>
              </a:rPr>
              <a:t>Seeking:</a:t>
            </a:r>
            <a:r>
              <a:rPr lang="en-US" altLang="en-US" sz="2200" b="0" dirty="0">
                <a:effectLst/>
              </a:rPr>
              <a:t>  The student behaves to get attention from others. </a:t>
            </a:r>
          </a:p>
          <a:p>
            <a:pPr>
              <a:lnSpc>
                <a:spcPct val="100000"/>
              </a:lnSpc>
            </a:pPr>
            <a:r>
              <a:rPr lang="en-US" altLang="en-US" sz="2200" dirty="0" smtClean="0">
                <a:effectLst/>
              </a:rPr>
              <a:t>Escape</a:t>
            </a:r>
            <a:r>
              <a:rPr lang="en-US" altLang="en-US" sz="2200" dirty="0">
                <a:effectLst/>
              </a:rPr>
              <a:t>: </a:t>
            </a:r>
            <a:r>
              <a:rPr lang="en-US" altLang="en-US" sz="2200" b="0" dirty="0">
                <a:effectLst/>
              </a:rPr>
              <a:t> The student behaves in a manner to get out of doing something the student does not want to do. </a:t>
            </a:r>
          </a:p>
          <a:p>
            <a:pPr>
              <a:lnSpc>
                <a:spcPct val="100000"/>
              </a:lnSpc>
            </a:pPr>
            <a:r>
              <a:rPr lang="en-US" altLang="en-US" sz="2200" dirty="0" smtClean="0">
                <a:effectLst/>
              </a:rPr>
              <a:t>Tangibles</a:t>
            </a:r>
            <a:r>
              <a:rPr lang="en-US" altLang="en-US" sz="2200" dirty="0">
                <a:effectLst/>
              </a:rPr>
              <a:t>:</a:t>
            </a:r>
            <a:r>
              <a:rPr lang="en-US" altLang="en-US" sz="2200" b="0" dirty="0">
                <a:effectLst/>
              </a:rPr>
              <a:t>  The student behaves in order to get a preferred item or participate in an enjoyable activity. </a:t>
            </a:r>
          </a:p>
        </p:txBody>
      </p:sp>
    </p:spTree>
    <p:extLst>
      <p:ext uri="{BB962C8B-B14F-4D97-AF65-F5344CB8AC3E}">
        <p14:creationId xmlns:p14="http://schemas.microsoft.com/office/powerpoint/2010/main" val="4247696223"/>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normAutofit/>
          </a:bodyPr>
          <a:lstStyle/>
          <a:p>
            <a:r>
              <a:rPr lang="en-US" altLang="en-US" sz="3200" dirty="0" smtClean="0">
                <a:solidFill>
                  <a:schemeClr val="tx1"/>
                </a:solidFill>
                <a:effectLst>
                  <a:outerShdw blurRad="38100" dist="38100" dir="2700000" algn="tl">
                    <a:srgbClr val="C0C0C0"/>
                  </a:outerShdw>
                </a:effectLst>
                <a:latin typeface="Arial Black" pitchFamily="34" charset="0"/>
              </a:rPr>
              <a:t>When </a:t>
            </a:r>
            <a:r>
              <a:rPr lang="en-US" altLang="en-US" sz="3200" dirty="0">
                <a:solidFill>
                  <a:schemeClr val="tx1"/>
                </a:solidFill>
                <a:effectLst>
                  <a:outerShdw blurRad="38100" dist="38100" dir="2700000" algn="tl">
                    <a:srgbClr val="C0C0C0"/>
                  </a:outerShdw>
                </a:effectLst>
                <a:latin typeface="Arial Black" pitchFamily="34" charset="0"/>
              </a:rPr>
              <a:t>should an FBA be completed?</a:t>
            </a:r>
            <a:endParaRPr lang="en-US" altLang="en-US" sz="3200" b="0" dirty="0">
              <a:solidFill>
                <a:schemeClr val="tx1"/>
              </a:solidFill>
              <a:effectLst>
                <a:outerShdw blurRad="38100" dist="38100" dir="2700000" algn="tl">
                  <a:srgbClr val="C0C0C0"/>
                </a:outerShdw>
              </a:effectLst>
              <a:latin typeface="Arial Black" pitchFamily="34" charset="0"/>
            </a:endParaRPr>
          </a:p>
        </p:txBody>
      </p:sp>
      <p:sp>
        <p:nvSpPr>
          <p:cNvPr id="24580" name="Text Box 4"/>
          <p:cNvSpPr txBox="1">
            <a:spLocks noChangeArrowheads="1"/>
          </p:cNvSpPr>
          <p:nvPr/>
        </p:nvSpPr>
        <p:spPr bwMode="auto">
          <a:xfrm>
            <a:off x="914400" y="1828800"/>
            <a:ext cx="723900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100000"/>
              </a:lnSpc>
              <a:spcBef>
                <a:spcPct val="50000"/>
              </a:spcBef>
            </a:pPr>
            <a:r>
              <a:rPr lang="en-US" altLang="en-US" sz="2200" b="0" dirty="0">
                <a:effectLst/>
              </a:rPr>
              <a:t>Most student behavior can be addressed through the regular classroom management procedures.  However, when a student’s behavior persists, even when using the classroom behavior management strategies, then the committee should consider an FBA.  FBAs are conducted when the student’s behavior is impeding the student’s ability to access instruction.</a:t>
            </a:r>
            <a:endParaRPr lang="en-US" altLang="en-US" sz="2200" b="0" dirty="0">
              <a:effectLst/>
            </a:endParaRPr>
          </a:p>
        </p:txBody>
      </p:sp>
    </p:spTree>
    <p:extLst>
      <p:ext uri="{BB962C8B-B14F-4D97-AF65-F5344CB8AC3E}">
        <p14:creationId xmlns:p14="http://schemas.microsoft.com/office/powerpoint/2010/main" val="749767202"/>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normAutofit/>
          </a:bodyPr>
          <a:lstStyle/>
          <a:p>
            <a:r>
              <a:rPr lang="en-US" altLang="en-US" sz="3200" dirty="0" smtClean="0">
                <a:solidFill>
                  <a:schemeClr val="tx1"/>
                </a:solidFill>
                <a:effectLst>
                  <a:outerShdw blurRad="38100" dist="38100" dir="2700000" algn="tl">
                    <a:srgbClr val="C0C0C0"/>
                  </a:outerShdw>
                </a:effectLst>
                <a:latin typeface="Arial Black" pitchFamily="34" charset="0"/>
              </a:rPr>
              <a:t>Who </a:t>
            </a:r>
            <a:r>
              <a:rPr lang="en-US" altLang="en-US" sz="3200" dirty="0">
                <a:solidFill>
                  <a:schemeClr val="tx1"/>
                </a:solidFill>
                <a:effectLst>
                  <a:outerShdw blurRad="38100" dist="38100" dir="2700000" algn="tl">
                    <a:srgbClr val="C0C0C0"/>
                  </a:outerShdw>
                </a:effectLst>
                <a:latin typeface="Arial Black" pitchFamily="34" charset="0"/>
              </a:rPr>
              <a:t>conducts the FBA?</a:t>
            </a:r>
            <a:endParaRPr lang="en-US" altLang="en-US" sz="3200" b="0" dirty="0">
              <a:solidFill>
                <a:schemeClr val="tx1"/>
              </a:solidFill>
              <a:effectLst>
                <a:outerShdw blurRad="38100" dist="38100" dir="2700000" algn="tl">
                  <a:srgbClr val="C0C0C0"/>
                </a:outerShdw>
              </a:effectLst>
              <a:latin typeface="Arial Black" pitchFamily="34" charset="0"/>
            </a:endParaRPr>
          </a:p>
        </p:txBody>
      </p:sp>
      <p:sp>
        <p:nvSpPr>
          <p:cNvPr id="24580" name="Text Box 4"/>
          <p:cNvSpPr txBox="1">
            <a:spLocks noChangeArrowheads="1"/>
          </p:cNvSpPr>
          <p:nvPr/>
        </p:nvSpPr>
        <p:spPr bwMode="auto">
          <a:xfrm>
            <a:off x="914400" y="1828800"/>
            <a:ext cx="7239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100000"/>
              </a:lnSpc>
              <a:spcBef>
                <a:spcPct val="50000"/>
              </a:spcBef>
            </a:pPr>
            <a:r>
              <a:rPr lang="en-US" altLang="en-US" sz="2200" b="0" dirty="0">
                <a:effectLst/>
              </a:rPr>
              <a:t>The FBA is conducted by a professional that has expertise in behavior.</a:t>
            </a:r>
            <a:endParaRPr lang="en-US" altLang="en-US" sz="2200" b="0" dirty="0">
              <a:effectLst/>
            </a:endParaRPr>
          </a:p>
        </p:txBody>
      </p:sp>
    </p:spTree>
    <p:extLst>
      <p:ext uri="{BB962C8B-B14F-4D97-AF65-F5344CB8AC3E}">
        <p14:creationId xmlns:p14="http://schemas.microsoft.com/office/powerpoint/2010/main" val="2248556553"/>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normAutofit/>
          </a:bodyPr>
          <a:lstStyle/>
          <a:p>
            <a:r>
              <a:rPr lang="en-US" altLang="en-US" sz="3200" dirty="0" smtClean="0">
                <a:solidFill>
                  <a:schemeClr val="tx1"/>
                </a:solidFill>
                <a:effectLst>
                  <a:outerShdw blurRad="38100" dist="38100" dir="2700000" algn="tl">
                    <a:srgbClr val="C0C0C0"/>
                  </a:outerShdw>
                </a:effectLst>
                <a:latin typeface="Arial Black" pitchFamily="34" charset="0"/>
              </a:rPr>
              <a:t>Does </a:t>
            </a:r>
            <a:r>
              <a:rPr lang="en-US" altLang="en-US" sz="3200" dirty="0">
                <a:solidFill>
                  <a:schemeClr val="tx1"/>
                </a:solidFill>
                <a:effectLst>
                  <a:outerShdw blurRad="38100" dist="38100" dir="2700000" algn="tl">
                    <a:srgbClr val="C0C0C0"/>
                  </a:outerShdw>
                </a:effectLst>
                <a:latin typeface="Arial Black" pitchFamily="34" charset="0"/>
              </a:rPr>
              <a:t>an FBA need to be conducted by a BCBA?</a:t>
            </a:r>
            <a:endParaRPr lang="en-US" altLang="en-US" sz="3200" b="0" dirty="0">
              <a:solidFill>
                <a:schemeClr val="tx1"/>
              </a:solidFill>
              <a:effectLst>
                <a:outerShdw blurRad="38100" dist="38100" dir="2700000" algn="tl">
                  <a:srgbClr val="C0C0C0"/>
                </a:outerShdw>
              </a:effectLst>
              <a:latin typeface="Arial Black" pitchFamily="34" charset="0"/>
            </a:endParaRPr>
          </a:p>
        </p:txBody>
      </p:sp>
      <p:sp>
        <p:nvSpPr>
          <p:cNvPr id="24580" name="Text Box 4"/>
          <p:cNvSpPr txBox="1">
            <a:spLocks noChangeArrowheads="1"/>
          </p:cNvSpPr>
          <p:nvPr/>
        </p:nvSpPr>
        <p:spPr bwMode="auto">
          <a:xfrm>
            <a:off x="914400" y="1828800"/>
            <a:ext cx="72390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100000"/>
              </a:lnSpc>
              <a:spcBef>
                <a:spcPct val="50000"/>
              </a:spcBef>
            </a:pPr>
            <a:r>
              <a:rPr lang="en-US" altLang="en-US" sz="2200" b="0" dirty="0">
                <a:effectLst/>
              </a:rPr>
              <a:t>No.  The FBA needs to be conducted by someone that has experience working with behavior and determining the function of behavior.  While a BCBA is capable of conducting an FBA, so are many other professionals, including teachers who are experienced working with students that exhibit behavior problems.</a:t>
            </a:r>
            <a:endParaRPr lang="en-US" altLang="en-US" sz="2200" b="0" dirty="0">
              <a:effectLst/>
            </a:endParaRPr>
          </a:p>
        </p:txBody>
      </p:sp>
    </p:spTree>
    <p:extLst>
      <p:ext uri="{BB962C8B-B14F-4D97-AF65-F5344CB8AC3E}">
        <p14:creationId xmlns:p14="http://schemas.microsoft.com/office/powerpoint/2010/main" val="4192046059"/>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normAutofit/>
          </a:bodyPr>
          <a:lstStyle/>
          <a:p>
            <a:r>
              <a:rPr lang="en-US" altLang="en-US" sz="3200" dirty="0" smtClean="0">
                <a:solidFill>
                  <a:schemeClr val="tx1"/>
                </a:solidFill>
                <a:effectLst>
                  <a:outerShdw blurRad="38100" dist="38100" dir="2700000" algn="tl">
                    <a:srgbClr val="C0C0C0"/>
                  </a:outerShdw>
                </a:effectLst>
                <a:latin typeface="Arial Black" pitchFamily="34" charset="0"/>
              </a:rPr>
              <a:t>Is </a:t>
            </a:r>
            <a:r>
              <a:rPr lang="en-US" altLang="en-US" sz="3200" dirty="0">
                <a:solidFill>
                  <a:schemeClr val="tx1"/>
                </a:solidFill>
                <a:effectLst>
                  <a:outerShdw blurRad="38100" dist="38100" dir="2700000" algn="tl">
                    <a:srgbClr val="C0C0C0"/>
                  </a:outerShdw>
                </a:effectLst>
                <a:latin typeface="Arial Black" pitchFamily="34" charset="0"/>
              </a:rPr>
              <a:t>consent required before an FBA can be completed?</a:t>
            </a:r>
            <a:endParaRPr lang="en-US" altLang="en-US" sz="3200" b="0" dirty="0">
              <a:solidFill>
                <a:schemeClr val="tx1"/>
              </a:solidFill>
              <a:effectLst>
                <a:outerShdw blurRad="38100" dist="38100" dir="2700000" algn="tl">
                  <a:srgbClr val="C0C0C0"/>
                </a:outerShdw>
              </a:effectLst>
              <a:latin typeface="Arial Black" pitchFamily="34" charset="0"/>
            </a:endParaRPr>
          </a:p>
        </p:txBody>
      </p:sp>
      <p:sp>
        <p:nvSpPr>
          <p:cNvPr id="24580" name="Text Box 4"/>
          <p:cNvSpPr txBox="1">
            <a:spLocks noChangeArrowheads="1"/>
          </p:cNvSpPr>
          <p:nvPr/>
        </p:nvSpPr>
        <p:spPr bwMode="auto">
          <a:xfrm>
            <a:off x="914400" y="1828800"/>
            <a:ext cx="7239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100000"/>
              </a:lnSpc>
              <a:spcBef>
                <a:spcPct val="50000"/>
              </a:spcBef>
            </a:pPr>
            <a:r>
              <a:rPr lang="en-US" altLang="en-US" sz="2200" b="0" dirty="0">
                <a:effectLst/>
              </a:rPr>
              <a:t>Yes.  Anytime a student is assessed different from the general population, written consent must be received.</a:t>
            </a:r>
            <a:endParaRPr lang="en-US" altLang="en-US" sz="2200" b="0" dirty="0">
              <a:effectLst/>
            </a:endParaRPr>
          </a:p>
        </p:txBody>
      </p:sp>
    </p:spTree>
    <p:extLst>
      <p:ext uri="{BB962C8B-B14F-4D97-AF65-F5344CB8AC3E}">
        <p14:creationId xmlns:p14="http://schemas.microsoft.com/office/powerpoint/2010/main" val="1813872573"/>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normAutofit fontScale="90000"/>
          </a:bodyPr>
          <a:lstStyle/>
          <a:p>
            <a:r>
              <a:rPr lang="en-US" altLang="en-US" sz="3200" dirty="0" smtClean="0">
                <a:solidFill>
                  <a:schemeClr val="tx1"/>
                </a:solidFill>
                <a:effectLst>
                  <a:outerShdw blurRad="38100" dist="38100" dir="2700000" algn="tl">
                    <a:srgbClr val="C0C0C0"/>
                  </a:outerShdw>
                </a:effectLst>
                <a:latin typeface="Arial Black" pitchFamily="34" charset="0"/>
              </a:rPr>
              <a:t>What </a:t>
            </a:r>
            <a:r>
              <a:rPr lang="en-US" altLang="en-US" sz="3200" dirty="0">
                <a:solidFill>
                  <a:schemeClr val="tx1"/>
                </a:solidFill>
                <a:effectLst>
                  <a:outerShdw blurRad="38100" dist="38100" dir="2700000" algn="tl">
                    <a:srgbClr val="C0C0C0"/>
                  </a:outerShdw>
                </a:effectLst>
                <a:latin typeface="Arial Black" pitchFamily="34" charset="0"/>
              </a:rPr>
              <a:t>should be done if the parent does not give consent for an FBA?</a:t>
            </a:r>
            <a:endParaRPr lang="en-US" altLang="en-US" sz="3200" b="0" dirty="0">
              <a:solidFill>
                <a:schemeClr val="tx1"/>
              </a:solidFill>
              <a:effectLst>
                <a:outerShdw blurRad="38100" dist="38100" dir="2700000" algn="tl">
                  <a:srgbClr val="C0C0C0"/>
                </a:outerShdw>
              </a:effectLst>
              <a:latin typeface="Arial Black" pitchFamily="34" charset="0"/>
            </a:endParaRPr>
          </a:p>
        </p:txBody>
      </p:sp>
      <p:sp>
        <p:nvSpPr>
          <p:cNvPr id="24580" name="Text Box 4"/>
          <p:cNvSpPr txBox="1">
            <a:spLocks noChangeArrowheads="1"/>
          </p:cNvSpPr>
          <p:nvPr/>
        </p:nvSpPr>
        <p:spPr bwMode="auto">
          <a:xfrm>
            <a:off x="914400" y="1828800"/>
            <a:ext cx="7239000"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100000"/>
              </a:lnSpc>
              <a:spcBef>
                <a:spcPct val="50000"/>
              </a:spcBef>
            </a:pPr>
            <a:r>
              <a:rPr lang="en-US" altLang="en-US" sz="2200" b="0" dirty="0">
                <a:effectLst/>
              </a:rPr>
              <a:t>The school still has an obligation to address the behavior.  While the school cannot conduct an FBA, the staff can analyze the data that exists regarding the student’s behavior and draft a BIP.  Note in the deliberations that the parent refused to give consent.</a:t>
            </a:r>
            <a:endParaRPr lang="en-US" altLang="en-US" sz="2200" b="0" dirty="0">
              <a:effectLst/>
            </a:endParaRPr>
          </a:p>
        </p:txBody>
      </p:sp>
    </p:spTree>
    <p:extLst>
      <p:ext uri="{BB962C8B-B14F-4D97-AF65-F5344CB8AC3E}">
        <p14:creationId xmlns:p14="http://schemas.microsoft.com/office/powerpoint/2010/main" val="2874591981"/>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normAutofit/>
          </a:bodyPr>
          <a:lstStyle/>
          <a:p>
            <a:r>
              <a:rPr lang="en-US" altLang="en-US" sz="3200" dirty="0" smtClean="0">
                <a:solidFill>
                  <a:schemeClr val="tx1"/>
                </a:solidFill>
                <a:effectLst>
                  <a:outerShdw blurRad="38100" dist="38100" dir="2700000" algn="tl">
                    <a:srgbClr val="C0C0C0"/>
                  </a:outerShdw>
                </a:effectLst>
                <a:latin typeface="Arial Black" pitchFamily="34" charset="0"/>
              </a:rPr>
              <a:t>Should </a:t>
            </a:r>
            <a:r>
              <a:rPr lang="en-US" altLang="en-US" sz="3200" dirty="0">
                <a:solidFill>
                  <a:schemeClr val="tx1"/>
                </a:solidFill>
                <a:effectLst>
                  <a:outerShdw blurRad="38100" dist="38100" dir="2700000" algn="tl">
                    <a:srgbClr val="C0C0C0"/>
                  </a:outerShdw>
                </a:effectLst>
                <a:latin typeface="Arial Black" pitchFamily="34" charset="0"/>
              </a:rPr>
              <a:t>parent information be obtained as part of the FBA?</a:t>
            </a:r>
            <a:endParaRPr lang="en-US" altLang="en-US" sz="3200" b="0" dirty="0">
              <a:solidFill>
                <a:schemeClr val="tx1"/>
              </a:solidFill>
              <a:effectLst>
                <a:outerShdw blurRad="38100" dist="38100" dir="2700000" algn="tl">
                  <a:srgbClr val="C0C0C0"/>
                </a:outerShdw>
              </a:effectLst>
              <a:latin typeface="Arial Black" pitchFamily="34" charset="0"/>
            </a:endParaRPr>
          </a:p>
        </p:txBody>
      </p:sp>
      <p:sp>
        <p:nvSpPr>
          <p:cNvPr id="24580" name="Text Box 4"/>
          <p:cNvSpPr txBox="1">
            <a:spLocks noChangeArrowheads="1"/>
          </p:cNvSpPr>
          <p:nvPr/>
        </p:nvSpPr>
        <p:spPr bwMode="auto">
          <a:xfrm>
            <a:off x="914400" y="1828800"/>
            <a:ext cx="72390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100000"/>
              </a:lnSpc>
              <a:spcBef>
                <a:spcPct val="50000"/>
              </a:spcBef>
            </a:pPr>
            <a:r>
              <a:rPr lang="en-US" altLang="en-US" sz="2200" b="0" dirty="0">
                <a:effectLst/>
              </a:rPr>
              <a:t>It is helpful to get as much information from a variety of sources as to the student’s behavior.  A parent is a good source for how the student is behaving when the student is out of school.</a:t>
            </a:r>
            <a:endParaRPr lang="en-US" altLang="en-US" sz="2200" b="0" dirty="0">
              <a:effectLst/>
            </a:endParaRPr>
          </a:p>
        </p:txBody>
      </p:sp>
    </p:spTree>
    <p:extLst>
      <p:ext uri="{BB962C8B-B14F-4D97-AF65-F5344CB8AC3E}">
        <p14:creationId xmlns:p14="http://schemas.microsoft.com/office/powerpoint/2010/main" val="480111032"/>
      </p:ext>
    </p:extLst>
  </p:cSld>
  <p:clrMapOvr>
    <a:masterClrMapping/>
  </p:clrMapOvr>
  <p:transition spd="slow">
    <p:wipe/>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Corinthian columns design template">
  <a:themeElements>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Default Design">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Corinthian columns design template</Template>
  <TotalTime>791</TotalTime>
  <Words>1281</Words>
  <Application>Microsoft Office PowerPoint</Application>
  <PresentationFormat>On-screen Show (4:3)</PresentationFormat>
  <Paragraphs>50</Paragraphs>
  <Slides>22</Slides>
  <Notes>0</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Corinthian columns design template</vt:lpstr>
      <vt:lpstr>Oriel</vt:lpstr>
      <vt:lpstr>Conducting FBAs and Developing BIPs Under Section 504</vt:lpstr>
      <vt:lpstr>What is a Functional Behavioral Assessment (FBA)?</vt:lpstr>
      <vt:lpstr>What are the functions of behavior? </vt:lpstr>
      <vt:lpstr>When should an FBA be completed?</vt:lpstr>
      <vt:lpstr>Who conducts the FBA?</vt:lpstr>
      <vt:lpstr>Does an FBA need to be conducted by a BCBA?</vt:lpstr>
      <vt:lpstr>Is consent required before an FBA can be completed?</vt:lpstr>
      <vt:lpstr>What should be done if the parent does not give consent for an FBA?</vt:lpstr>
      <vt:lpstr>Should parent information be obtained as part of the FBA?</vt:lpstr>
      <vt:lpstr>What if the parent information requested by the school is not returned?</vt:lpstr>
      <vt:lpstr>Can the FBA be conducted at the 504 meeting?</vt:lpstr>
      <vt:lpstr>What kind of information is collected as part of the FBA?</vt:lpstr>
      <vt:lpstr>What is the purpose of a Behavior Intervention Plan (BIP)?</vt:lpstr>
      <vt:lpstr>What does an effective BIP need to include? </vt:lpstr>
      <vt:lpstr>How long does it take to shape behavior?</vt:lpstr>
      <vt:lpstr>How important is the implementation of the BIP?</vt:lpstr>
      <vt:lpstr>Does the BIP take the place of the student code of conduct? </vt:lpstr>
      <vt:lpstr>If the student has a BIP and engages in criminal conduct, is the school precluded from calling the police? </vt:lpstr>
      <vt:lpstr>What types of strategies should be contained in the BIP?</vt:lpstr>
      <vt:lpstr>What types of strategies should be contained in the BIP?</vt:lpstr>
      <vt:lpstr>Who is responsible for implementing a BIP?</vt:lpstr>
      <vt:lpstr>What should a school do if a parent insists that restraint not be used with the child and be excluded from the BIP?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Definitive Guide to Special Education, Section 504 and Regular Education Discipline</dc:title>
  <dc:creator>Buechler &amp; Associates, P.C.</dc:creator>
  <cp:lastModifiedBy>Delee</cp:lastModifiedBy>
  <cp:revision>76</cp:revision>
  <cp:lastPrinted>2017-05-31T13:44:19Z</cp:lastPrinted>
  <dcterms:created xsi:type="dcterms:W3CDTF">2006-05-30T18:46:31Z</dcterms:created>
  <dcterms:modified xsi:type="dcterms:W3CDTF">2019-06-06T16:39:13Z</dcterms:modified>
</cp:coreProperties>
</file>