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3"/>
  </p:notesMasterIdLst>
  <p:handoutMasterIdLst>
    <p:handoutMasterId r:id="rId44"/>
  </p:handoutMasterIdLst>
  <p:sldIdLst>
    <p:sldId id="256" r:id="rId2"/>
    <p:sldId id="315" r:id="rId3"/>
    <p:sldId id="257" r:id="rId4"/>
    <p:sldId id="259" r:id="rId5"/>
    <p:sldId id="260" r:id="rId6"/>
    <p:sldId id="264" r:id="rId7"/>
    <p:sldId id="265" r:id="rId8"/>
    <p:sldId id="266" r:id="rId9"/>
    <p:sldId id="267" r:id="rId10"/>
    <p:sldId id="268" r:id="rId11"/>
    <p:sldId id="269" r:id="rId12"/>
    <p:sldId id="270" r:id="rId13"/>
    <p:sldId id="271" r:id="rId14"/>
    <p:sldId id="272" r:id="rId15"/>
    <p:sldId id="273" r:id="rId16"/>
    <p:sldId id="275" r:id="rId17"/>
    <p:sldId id="276" r:id="rId18"/>
    <p:sldId id="277" r:id="rId19"/>
    <p:sldId id="283" r:id="rId20"/>
    <p:sldId id="284" r:id="rId21"/>
    <p:sldId id="287" r:id="rId22"/>
    <p:sldId id="288" r:id="rId23"/>
    <p:sldId id="289" r:id="rId24"/>
    <p:sldId id="290" r:id="rId25"/>
    <p:sldId id="291" r:id="rId26"/>
    <p:sldId id="295" r:id="rId27"/>
    <p:sldId id="296" r:id="rId28"/>
    <p:sldId id="297" r:id="rId29"/>
    <p:sldId id="298" r:id="rId30"/>
    <p:sldId id="299" r:id="rId31"/>
    <p:sldId id="300" r:id="rId32"/>
    <p:sldId id="316" r:id="rId33"/>
    <p:sldId id="317" r:id="rId34"/>
    <p:sldId id="318" r:id="rId35"/>
    <p:sldId id="319" r:id="rId36"/>
    <p:sldId id="321" r:id="rId37"/>
    <p:sldId id="302" r:id="rId38"/>
    <p:sldId id="303" r:id="rId39"/>
    <p:sldId id="304" r:id="rId40"/>
    <p:sldId id="305" r:id="rId41"/>
    <p:sldId id="313" r:id="rId4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834" userDrawn="1">
          <p15:clr>
            <a:srgbClr val="A4A3A4"/>
          </p15:clr>
        </p15:guide>
        <p15:guide id="2" pos="2117" userDrawn="1">
          <p15:clr>
            <a:srgbClr val="A4A3A4"/>
          </p15:clr>
        </p15:guide>
        <p15:guide id="3" orient="horz" pos="2927" userDrawn="1">
          <p15:clr>
            <a:srgbClr val="A4A3A4"/>
          </p15:clr>
        </p15:guide>
        <p15:guide id="4"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p:scale>
          <a:sx n="96" d="100"/>
          <a:sy n="96" d="100"/>
        </p:scale>
        <p:origin x="-108" y="-30"/>
      </p:cViewPr>
      <p:guideLst>
        <p:guide orient="horz" pos="2160"/>
        <p:guide pos="3840"/>
      </p:guideLst>
    </p:cSldViewPr>
  </p:slideViewPr>
  <p:notesTextViewPr>
    <p:cViewPr>
      <p:scale>
        <a:sx n="3" d="2"/>
        <a:sy n="3" d="2"/>
      </p:scale>
      <p:origin x="0" y="0"/>
    </p:cViewPr>
  </p:notesTextViewPr>
  <p:notesViewPr>
    <p:cSldViewPr snapToGrid="0">
      <p:cViewPr varScale="1">
        <p:scale>
          <a:sx n="87" d="100"/>
          <a:sy n="87" d="100"/>
        </p:scale>
        <p:origin x="3804" y="96"/>
      </p:cViewPr>
      <p:guideLst>
        <p:guide orient="horz" pos="2834"/>
        <p:guide orient="horz" pos="2927"/>
        <p:guide pos="2117"/>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r>
              <a:rPr lang="en-US" dirty="0"/>
              <a:t>© Walsh Gallegos 2019</a:t>
            </a:r>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5256C279-512F-4C06-B34A-24155C85FE24}" type="slidenum">
              <a:rPr lang="en-US" smtClean="0"/>
              <a:t>‹#›</a:t>
            </a:fld>
            <a:endParaRPr lang="en-US" dirty="0"/>
          </a:p>
        </p:txBody>
      </p:sp>
    </p:spTree>
    <p:extLst>
      <p:ext uri="{BB962C8B-B14F-4D97-AF65-F5344CB8AC3E}">
        <p14:creationId xmlns:p14="http://schemas.microsoft.com/office/powerpoint/2010/main" val="244488364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idx="1"/>
          </p:nvPr>
        </p:nvSpPr>
        <p:spPr>
          <a:xfrm>
            <a:off x="3970734" y="0"/>
            <a:ext cx="3038145" cy="465743"/>
          </a:xfrm>
          <a:prstGeom prst="rect">
            <a:avLst/>
          </a:prstGeom>
        </p:spPr>
        <p:txBody>
          <a:bodyPr vert="horz" lIns="88139" tIns="44070" rIns="88139" bIns="44070" rtlCol="0"/>
          <a:lstStyle>
            <a:lvl1pPr algn="r">
              <a:defRPr sz="1200"/>
            </a:lvl1pPr>
          </a:lstStyle>
          <a:p>
            <a:fld id="{6825F7B6-95A9-497D-965A-4E78B9D8A52A}" type="datetimeFigureOut">
              <a:rPr lang="en-US" smtClean="0"/>
              <a:t>11/25/2019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8139" tIns="44070" rIns="88139" bIns="44070" rtlCol="0" anchor="ctr"/>
          <a:lstStyle/>
          <a:p>
            <a:endParaRPr lang="en-US" dirty="0"/>
          </a:p>
        </p:txBody>
      </p:sp>
      <p:sp>
        <p:nvSpPr>
          <p:cNvPr id="5" name="Notes Placeholder 4"/>
          <p:cNvSpPr>
            <a:spLocks noGrp="1"/>
          </p:cNvSpPr>
          <p:nvPr>
            <p:ph type="body" sz="quarter" idx="3"/>
          </p:nvPr>
        </p:nvSpPr>
        <p:spPr>
          <a:xfrm>
            <a:off x="701345" y="4474508"/>
            <a:ext cx="5607711" cy="3659842"/>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4" y="8830658"/>
            <a:ext cx="3038145" cy="465742"/>
          </a:xfrm>
          <a:prstGeom prst="rect">
            <a:avLst/>
          </a:prstGeom>
        </p:spPr>
        <p:txBody>
          <a:bodyPr vert="horz" lIns="88139" tIns="44070" rIns="88139" bIns="44070" rtlCol="0" anchor="b"/>
          <a:lstStyle>
            <a:lvl1pPr algn="r">
              <a:defRPr sz="1200"/>
            </a:lvl1pPr>
          </a:lstStyle>
          <a:p>
            <a:fld id="{45A8CE09-4B62-4069-ABEF-3CAA357D0F67}" type="slidenum">
              <a:rPr lang="en-US" smtClean="0"/>
              <a:t>‹#›</a:t>
            </a:fld>
            <a:endParaRPr lang="en-US" dirty="0"/>
          </a:p>
        </p:txBody>
      </p:sp>
    </p:spTree>
    <p:extLst>
      <p:ext uri="{BB962C8B-B14F-4D97-AF65-F5344CB8AC3E}">
        <p14:creationId xmlns:p14="http://schemas.microsoft.com/office/powerpoint/2010/main" val="347784063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A8CE09-4B62-4069-ABEF-3CAA357D0F67}" type="slidenum">
              <a:rPr lang="en-US" smtClean="0"/>
              <a:t>1</a:t>
            </a:fld>
            <a:endParaRPr lang="en-US" dirty="0"/>
          </a:p>
        </p:txBody>
      </p:sp>
      <p:sp>
        <p:nvSpPr>
          <p:cNvPr id="5" name="Footer Placeholder 4">
            <a:extLst>
              <a:ext uri="{FF2B5EF4-FFF2-40B4-BE49-F238E27FC236}">
                <a16:creationId xmlns:a16="http://schemas.microsoft.com/office/drawing/2014/main" xmlns="" id="{B25EB644-94D7-4373-A840-2B05C4DBD15F}"/>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859161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A8CE09-4B62-4069-ABEF-3CAA357D0F67}" type="slidenum">
              <a:rPr lang="en-US" smtClean="0"/>
              <a:t>41</a:t>
            </a:fld>
            <a:endParaRPr lang="en-US" dirty="0"/>
          </a:p>
        </p:txBody>
      </p:sp>
      <p:sp>
        <p:nvSpPr>
          <p:cNvPr id="5" name="Footer Placeholder 4">
            <a:extLst>
              <a:ext uri="{FF2B5EF4-FFF2-40B4-BE49-F238E27FC236}">
                <a16:creationId xmlns:a16="http://schemas.microsoft.com/office/drawing/2014/main" xmlns="" id="{C90AEEE8-11B5-4F33-B351-BD350F959854}"/>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516175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7147" y="1402100"/>
            <a:ext cx="7193812" cy="1969059"/>
          </a:xfrm>
        </p:spPr>
        <p:txBody>
          <a:bodyPr anchor="b">
            <a:normAutofit/>
          </a:bodyPr>
          <a:lstStyle>
            <a:lvl1pPr algn="l">
              <a:defRPr sz="5400" b="1">
                <a:solidFill>
                  <a:schemeClr val="tx1">
                    <a:lumMod val="50000"/>
                  </a:schemeClr>
                </a:solidFill>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2961123" y="3522543"/>
            <a:ext cx="2505859" cy="531666"/>
          </a:xfrm>
        </p:spPr>
        <p:txBody>
          <a:bodyPr anchor="t">
            <a:normAutofit/>
          </a:bodyPr>
          <a:lstStyle>
            <a:lvl1pPr marL="0" indent="0" algn="ctr">
              <a:buNone/>
              <a:defRPr sz="2100">
                <a:solidFill>
                  <a:schemeClr val="tx1">
                    <a:lumMod val="50000"/>
                  </a:schemeClr>
                </a:solidFill>
                <a:latin typeface="Segoe UI Semibold" panose="020B0702040204020203" pitchFamily="34"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Tree>
    <p:extLst>
      <p:ext uri="{BB962C8B-B14F-4D97-AF65-F5344CB8AC3E}">
        <p14:creationId xmlns:p14="http://schemas.microsoft.com/office/powerpoint/2010/main" val="11022677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ontact Informa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59724" y="1423930"/>
            <a:ext cx="6117327" cy="1341304"/>
          </a:xfrm>
        </p:spPr>
        <p:txBody>
          <a:bodyPr anchor="ctr">
            <a:normAutofit/>
          </a:bodyPr>
          <a:lstStyle>
            <a:lvl1pPr algn="ctr">
              <a:defRPr sz="3200" b="1" cap="none" baseline="0"/>
            </a:lvl1pPr>
          </a:lstStyle>
          <a:p>
            <a:r>
              <a:rPr lang="en-US" dirty="0"/>
              <a:t>Attorney Name</a:t>
            </a:r>
          </a:p>
        </p:txBody>
      </p:sp>
      <p:sp>
        <p:nvSpPr>
          <p:cNvPr id="3" name="Text Placeholder 2"/>
          <p:cNvSpPr>
            <a:spLocks noGrp="1"/>
          </p:cNvSpPr>
          <p:nvPr>
            <p:ph type="body" idx="1" hasCustomPrompt="1"/>
          </p:nvPr>
        </p:nvSpPr>
        <p:spPr>
          <a:xfrm>
            <a:off x="3449199" y="4651871"/>
            <a:ext cx="5338375" cy="1447800"/>
          </a:xfrm>
        </p:spPr>
        <p:txBody>
          <a:bodyPr anchor="ctr">
            <a:normAutofit/>
          </a:bodyPr>
          <a:lstStyle>
            <a:lvl1pPr marL="230188" indent="0" algn="ctr">
              <a:spcBef>
                <a:spcPts val="0"/>
              </a:spcBef>
              <a:buNone/>
              <a:defRPr sz="1800" u="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Insert Office Address</a:t>
            </a:r>
          </a:p>
        </p:txBody>
      </p:sp>
    </p:spTree>
    <p:extLst>
      <p:ext uri="{BB962C8B-B14F-4D97-AF65-F5344CB8AC3E}">
        <p14:creationId xmlns:p14="http://schemas.microsoft.com/office/powerpoint/2010/main" val="3484281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sclaim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466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3467" y="156991"/>
            <a:ext cx="9444423" cy="1120966"/>
          </a:xfrm>
        </p:spPr>
        <p:txBody>
          <a:bodyPr/>
          <a:lstStyle>
            <a:lvl1pPr algn="l">
              <a:defRPr b="1"/>
            </a:lvl1pPr>
          </a:lstStyle>
          <a:p>
            <a:r>
              <a:rPr lang="en-US"/>
              <a:t>Click to edit Master title style</a:t>
            </a:r>
            <a:endParaRPr lang="en-US" dirty="0"/>
          </a:p>
        </p:txBody>
      </p:sp>
      <p:sp>
        <p:nvSpPr>
          <p:cNvPr id="3" name="Content Placeholder 2"/>
          <p:cNvSpPr>
            <a:spLocks noGrp="1"/>
          </p:cNvSpPr>
          <p:nvPr>
            <p:ph idx="1"/>
          </p:nvPr>
        </p:nvSpPr>
        <p:spPr>
          <a:xfrm>
            <a:off x="933467" y="1663547"/>
            <a:ext cx="9885096" cy="4979624"/>
          </a:xfrm>
        </p:spPr>
        <p:txBody>
          <a:bodyPr anchor="ctr"/>
          <a:lstStyle>
            <a:lvl1pPr marL="285750" indent="-457200">
              <a:buClrTx/>
              <a:buSzPct val="90000"/>
              <a:buFont typeface="Wingdings" panose="05000000000000000000" pitchFamily="2" charset="2"/>
              <a:buChar char="q"/>
              <a:defRPr>
                <a:latin typeface="Segoe UI Symbol" panose="020B0502040204020203" pitchFamily="34" charset="0"/>
                <a:ea typeface="Segoe UI Symbol" panose="020B0502040204020203" pitchFamily="34" charset="0"/>
                <a:cs typeface="Segoe UI Semibold" panose="020B0702040204020203" pitchFamily="34" charset="0"/>
              </a:defRPr>
            </a:lvl1pPr>
            <a:lvl2pPr marL="742950" indent="-285750">
              <a:buClrTx/>
              <a:buFont typeface="Wingdings" panose="05000000000000000000" pitchFamily="2" charset="2"/>
              <a:buChar char="§"/>
              <a:defRPr sz="2400"/>
            </a:lvl2pPr>
            <a:lvl3pPr marL="1200150" indent="-457200">
              <a:buClrTx/>
              <a:buFont typeface="Wingdings" panose="05000000000000000000" pitchFamily="2" charset="2"/>
              <a:buChar char="§"/>
              <a:defRPr sz="2400"/>
            </a:lvl3pPr>
            <a:lvl4pPr marL="1543050" indent="-457200">
              <a:buClrTx/>
              <a:buFont typeface="Wingdings" panose="05000000000000000000" pitchFamily="2" charset="2"/>
              <a:buChar char="§"/>
              <a:defRPr sz="2400"/>
            </a:lvl4pPr>
            <a:lvl5pPr marL="2000250" indent="-457200">
              <a:buClrTx/>
              <a:buFont typeface="Wingdings" panose="05000000000000000000" pitchFamily="2" charset="2"/>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9367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491472" y="5883275"/>
            <a:ext cx="1384184" cy="365125"/>
          </a:xfrm>
          <a:prstGeom prst="rect">
            <a:avLst/>
          </a:prstGeom>
        </p:spPr>
        <p:txBody>
          <a:bodyPr/>
          <a:lstStyle/>
          <a:p>
            <a:endParaRPr lang="en-US" dirty="0">
              <a:solidFill>
                <a:srgbClr val="3C474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3C4743">
                  <a:tint val="75000"/>
                </a:srgbClr>
              </a:solidFill>
            </a:endParaRPr>
          </a:p>
        </p:txBody>
      </p:sp>
      <p:sp>
        <p:nvSpPr>
          <p:cNvPr id="6" name="Slide Number Placeholder 5"/>
          <p:cNvSpPr>
            <a:spLocks noGrp="1"/>
          </p:cNvSpPr>
          <p:nvPr>
            <p:ph type="sldNum" sz="quarter" idx="12"/>
          </p:nvPr>
        </p:nvSpPr>
        <p:spPr/>
        <p:txBody>
          <a:bodyPr/>
          <a:lstStyle/>
          <a:p>
            <a:fld id="{BD266BE7-899D-4075-917F-DBDE33B6B692}" type="slidenum">
              <a:rPr lang="en-US" smtClean="0">
                <a:solidFill>
                  <a:srgbClr val="3C4743">
                    <a:tint val="75000"/>
                  </a:srgbClr>
                </a:solidFill>
              </a:rPr>
              <a:pPr/>
              <a:t>‹#›</a:t>
            </a:fld>
            <a:endParaRPr lang="en-US" dirty="0">
              <a:solidFill>
                <a:srgbClr val="3C4743">
                  <a:tint val="75000"/>
                </a:srgbClr>
              </a:solidFill>
            </a:endParaRPr>
          </a:p>
        </p:txBody>
      </p:sp>
    </p:spTree>
    <p:extLst>
      <p:ext uri="{BB962C8B-B14F-4D97-AF65-F5344CB8AC3E}">
        <p14:creationId xmlns:p14="http://schemas.microsoft.com/office/powerpoint/2010/main" val="126684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2" y="90890"/>
            <a:ext cx="10018713" cy="1198084"/>
          </a:xfrm>
        </p:spPr>
        <p:txBody>
          <a:bodyPr/>
          <a:lstStyle>
            <a:lvl1pPr>
              <a:defRPr b="1"/>
            </a:lvl1p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marL="457200" indent="-457200">
              <a:buClr>
                <a:schemeClr val="accent4"/>
              </a:buClr>
              <a:buSzPct val="90000"/>
              <a:buFont typeface="Wingdings" panose="05000000000000000000" pitchFamily="2" charset="2"/>
              <a:buChar char="q"/>
              <a:defRPr sz="2400">
                <a:latin typeface="Segoe UI Semibold" panose="020B0702040204020203" pitchFamily="34" charset="0"/>
                <a:cs typeface="Segoe UI Semibold" panose="020B0702040204020203" pitchFamily="34" charset="0"/>
              </a:defRPr>
            </a:lvl1pPr>
            <a:lvl2pPr marL="742950" indent="-457200">
              <a:buClr>
                <a:schemeClr val="accent4"/>
              </a:buClr>
              <a:buFont typeface="Wingdings" panose="05000000000000000000" pitchFamily="2" charset="2"/>
              <a:buChar char="§"/>
              <a:defRPr sz="2400"/>
            </a:lvl2pPr>
            <a:lvl3pPr marL="1200150" indent="-457200">
              <a:buClr>
                <a:schemeClr val="accent4"/>
              </a:buClr>
              <a:buFont typeface="Wingdings" panose="05000000000000000000" pitchFamily="2" charset="2"/>
              <a:buChar char="§"/>
              <a:defRPr sz="2400"/>
            </a:lvl3pPr>
            <a:lvl4pPr marL="1543050" indent="-457200">
              <a:buClr>
                <a:schemeClr val="accent4"/>
              </a:buClr>
              <a:buFont typeface="Wingdings" panose="05000000000000000000" pitchFamily="2" charset="2"/>
              <a:buChar char="§"/>
              <a:defRPr sz="2400"/>
            </a:lvl4pPr>
            <a:lvl5pPr marL="2000250" indent="-457200">
              <a:buClr>
                <a:schemeClr val="accent4"/>
              </a:buClr>
              <a:buFont typeface="Wingdings" panose="05000000000000000000" pitchFamily="2" charset="2"/>
              <a:buChar char="§"/>
              <a:defRPr sz="24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marL="457200" indent="-457200">
              <a:buClr>
                <a:schemeClr val="accent4"/>
              </a:buClr>
              <a:buSzPct val="90000"/>
              <a:buFont typeface="Wingdings" panose="05000000000000000000" pitchFamily="2" charset="2"/>
              <a:buChar char="q"/>
              <a:defRPr sz="2400">
                <a:latin typeface="Segoe UI Semibold" panose="020B0702040204020203" pitchFamily="34" charset="0"/>
                <a:cs typeface="Segoe UI Semibold" panose="020B0702040204020203" pitchFamily="34" charset="0"/>
              </a:defRPr>
            </a:lvl1pPr>
            <a:lvl2pPr marL="742950" indent="-457200">
              <a:buClr>
                <a:schemeClr val="accent4"/>
              </a:buClr>
              <a:buFont typeface="Wingdings" panose="05000000000000000000" pitchFamily="2" charset="2"/>
              <a:buChar char="§"/>
              <a:defRPr sz="2400"/>
            </a:lvl2pPr>
            <a:lvl3pPr marL="1200150" indent="-457200">
              <a:buClr>
                <a:schemeClr val="accent4"/>
              </a:buClr>
              <a:buFont typeface="Wingdings" panose="05000000000000000000" pitchFamily="2" charset="2"/>
              <a:buChar char="§"/>
              <a:defRPr sz="2400"/>
            </a:lvl3pPr>
            <a:lvl4pPr marL="1543050" indent="-457200">
              <a:buClr>
                <a:schemeClr val="accent4"/>
              </a:buClr>
              <a:buFont typeface="Wingdings" panose="05000000000000000000" pitchFamily="2" charset="2"/>
              <a:buChar char="§"/>
              <a:defRPr sz="2400"/>
            </a:lvl4pPr>
            <a:lvl5pPr marL="2000250" indent="-457200">
              <a:buClr>
                <a:schemeClr val="accent4"/>
              </a:buClr>
              <a:buFont typeface="Wingdings" panose="05000000000000000000" pitchFamily="2" charset="2"/>
              <a:buChar char="§"/>
              <a:defRPr sz="24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798564" y="6492875"/>
            <a:ext cx="1525995" cy="365125"/>
          </a:xfrm>
        </p:spPr>
        <p:txBody>
          <a:bodyPr/>
          <a:lstStyle/>
          <a:p>
            <a:endParaRPr lang="en-US" dirty="0">
              <a:solidFill>
                <a:srgbClr val="3C4743">
                  <a:tint val="75000"/>
                </a:srgbClr>
              </a:solidFill>
            </a:endParaRPr>
          </a:p>
        </p:txBody>
      </p:sp>
      <p:sp>
        <p:nvSpPr>
          <p:cNvPr id="7" name="Slide Number Placeholder 6"/>
          <p:cNvSpPr>
            <a:spLocks noGrp="1"/>
          </p:cNvSpPr>
          <p:nvPr>
            <p:ph type="sldNum" sz="quarter" idx="12"/>
          </p:nvPr>
        </p:nvSpPr>
        <p:spPr/>
        <p:txBody>
          <a:bodyPr/>
          <a:lstStyle/>
          <a:p>
            <a:fld id="{BD266BE7-899D-4075-917F-DBDE33B6B692}" type="slidenum">
              <a:rPr lang="en-US" smtClean="0">
                <a:solidFill>
                  <a:srgbClr val="3C4743">
                    <a:tint val="75000"/>
                  </a:srgbClr>
                </a:solidFill>
              </a:rPr>
              <a:pPr/>
              <a:t>‹#›</a:t>
            </a:fld>
            <a:endParaRPr lang="en-US" dirty="0">
              <a:solidFill>
                <a:srgbClr val="3C4743">
                  <a:tint val="75000"/>
                </a:srgbClr>
              </a:solidFill>
            </a:endParaRPr>
          </a:p>
        </p:txBody>
      </p:sp>
    </p:spTree>
    <p:extLst>
      <p:ext uri="{BB962C8B-B14F-4D97-AF65-F5344CB8AC3E}">
        <p14:creationId xmlns:p14="http://schemas.microsoft.com/office/powerpoint/2010/main" val="395606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2723" y="308472"/>
            <a:ext cx="6989247" cy="766589"/>
          </a:xfrm>
        </p:spPr>
        <p:txBody>
          <a:bodyPr anchor="b">
            <a:normAutofit/>
          </a:bodyPr>
          <a:lstStyle>
            <a:lvl1pPr algn="l">
              <a:defRPr sz="3600" b="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1774632"/>
            <a:ext cx="3280974" cy="3733801"/>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1774632"/>
            <a:ext cx="5426158" cy="3733801"/>
          </a:xfrm>
        </p:spPr>
        <p:txBody>
          <a:bodyPr>
            <a:normAutofit/>
          </a:bodyPr>
          <a:lstStyle>
            <a:lvl1pPr marL="0" indent="0" algn="ctr">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798564" y="6502591"/>
            <a:ext cx="1525995" cy="365125"/>
          </a:xfrm>
        </p:spPr>
        <p:txBody>
          <a:bodyPr/>
          <a:lstStyle/>
          <a:p>
            <a:endParaRPr lang="en-US" dirty="0">
              <a:solidFill>
                <a:srgbClr val="3C4743">
                  <a:tint val="75000"/>
                </a:srgbClr>
              </a:solidFill>
            </a:endParaRPr>
          </a:p>
        </p:txBody>
      </p:sp>
      <p:sp>
        <p:nvSpPr>
          <p:cNvPr id="7" name="Slide Number Placeholder 6"/>
          <p:cNvSpPr>
            <a:spLocks noGrp="1"/>
          </p:cNvSpPr>
          <p:nvPr>
            <p:ph type="sldNum" sz="quarter" idx="12"/>
          </p:nvPr>
        </p:nvSpPr>
        <p:spPr/>
        <p:txBody>
          <a:bodyPr/>
          <a:lstStyle/>
          <a:p>
            <a:fld id="{BD266BE7-899D-4075-917F-DBDE33B6B692}" type="slidenum">
              <a:rPr lang="en-US" smtClean="0">
                <a:solidFill>
                  <a:srgbClr val="3C4743">
                    <a:tint val="75000"/>
                  </a:srgbClr>
                </a:solidFill>
              </a:rPr>
              <a:pPr/>
              <a:t>‹#›</a:t>
            </a:fld>
            <a:endParaRPr lang="en-US" dirty="0">
              <a:solidFill>
                <a:srgbClr val="3C4743">
                  <a:tint val="75000"/>
                </a:srgbClr>
              </a:solidFill>
            </a:endParaRPr>
          </a:p>
        </p:txBody>
      </p:sp>
    </p:spTree>
    <p:extLst>
      <p:ext uri="{BB962C8B-B14F-4D97-AF65-F5344CB8AC3E}">
        <p14:creationId xmlns:p14="http://schemas.microsoft.com/office/powerpoint/2010/main" val="48332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798564" y="6487633"/>
            <a:ext cx="1525995" cy="365125"/>
          </a:xfrm>
        </p:spPr>
        <p:txBody>
          <a:bodyPr/>
          <a:lstStyle/>
          <a:p>
            <a:endParaRPr lang="en-US" dirty="0">
              <a:solidFill>
                <a:srgbClr val="3C4743">
                  <a:tint val="75000"/>
                </a:srgbClr>
              </a:solidFill>
            </a:endParaRPr>
          </a:p>
        </p:txBody>
      </p:sp>
      <p:sp>
        <p:nvSpPr>
          <p:cNvPr id="4" name="Slide Number Placeholder 3"/>
          <p:cNvSpPr>
            <a:spLocks noGrp="1"/>
          </p:cNvSpPr>
          <p:nvPr>
            <p:ph type="sldNum" sz="quarter" idx="12"/>
          </p:nvPr>
        </p:nvSpPr>
        <p:spPr/>
        <p:txBody>
          <a:bodyPr/>
          <a:lstStyle/>
          <a:p>
            <a:fld id="{BD266BE7-899D-4075-917F-DBDE33B6B692}" type="slidenum">
              <a:rPr lang="en-US" smtClean="0">
                <a:solidFill>
                  <a:srgbClr val="3C4743">
                    <a:tint val="75000"/>
                  </a:srgbClr>
                </a:solidFill>
              </a:rPr>
              <a:pPr/>
              <a:t>‹#›</a:t>
            </a:fld>
            <a:endParaRPr lang="en-US" dirty="0">
              <a:solidFill>
                <a:srgbClr val="3C4743">
                  <a:tint val="75000"/>
                </a:srgbClr>
              </a:solidFill>
            </a:endParaRPr>
          </a:p>
        </p:txBody>
      </p:sp>
    </p:spTree>
    <p:extLst>
      <p:ext uri="{BB962C8B-B14F-4D97-AF65-F5344CB8AC3E}">
        <p14:creationId xmlns:p14="http://schemas.microsoft.com/office/powerpoint/2010/main" val="12008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rue or Fal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3" y="311222"/>
            <a:ext cx="10018712" cy="2727325"/>
          </a:xfrm>
        </p:spPr>
        <p:txBody>
          <a:bodyPr vert="horz" lIns="91440" tIns="45720" rIns="91440" bIns="45720" rtlCol="0" anchor="ctr">
            <a:normAutofit/>
          </a:bodyPr>
          <a:lstStyle>
            <a:lvl1pPr>
              <a:defRPr lang="en-US" b="1"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163673"/>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156111"/>
            <a:ext cx="10018713" cy="801478"/>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1503024" y="6334966"/>
            <a:ext cx="551167" cy="365125"/>
          </a:xfrm>
        </p:spPr>
        <p:txBody>
          <a:bodyPr/>
          <a:lstStyle/>
          <a:p>
            <a:fld id="{BD266BE7-899D-4075-917F-DBDE33B6B692}" type="slidenum">
              <a:rPr lang="en-US" smtClean="0">
                <a:solidFill>
                  <a:srgbClr val="3C4743">
                    <a:tint val="75000"/>
                  </a:srgbClr>
                </a:solidFill>
              </a:rPr>
              <a:pPr/>
              <a:t>‹#›</a:t>
            </a:fld>
            <a:endParaRPr lang="en-US" dirty="0">
              <a:solidFill>
                <a:srgbClr val="3C4743">
                  <a:tint val="75000"/>
                </a:srgbClr>
              </a:solidFill>
            </a:endParaRPr>
          </a:p>
        </p:txBody>
      </p:sp>
    </p:spTree>
    <p:extLst>
      <p:ext uri="{BB962C8B-B14F-4D97-AF65-F5344CB8AC3E}">
        <p14:creationId xmlns:p14="http://schemas.microsoft.com/office/powerpoint/2010/main" val="1605451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ransi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7366" y="2580702"/>
            <a:ext cx="8089347" cy="1752599"/>
          </a:xfrm>
        </p:spPr>
        <p:txBody>
          <a:bodyPr/>
          <a:lstStyle>
            <a:lvl1pPr>
              <a:defRPr b="1">
                <a:solidFill>
                  <a:schemeClr val="bg2"/>
                </a:solidFill>
              </a:defRPr>
            </a:lvl1pPr>
          </a:lstStyle>
          <a:p>
            <a:r>
              <a:rPr lang="en-US" dirty="0"/>
              <a:t>Transition Title</a:t>
            </a:r>
          </a:p>
        </p:txBody>
      </p:sp>
      <p:sp>
        <p:nvSpPr>
          <p:cNvPr id="5" name="Slide Number Placeholder 4"/>
          <p:cNvSpPr>
            <a:spLocks noGrp="1"/>
          </p:cNvSpPr>
          <p:nvPr>
            <p:ph type="sldNum" sz="quarter" idx="12"/>
          </p:nvPr>
        </p:nvSpPr>
        <p:spPr/>
        <p:txBody>
          <a:bodyPr/>
          <a:lstStyle/>
          <a:p>
            <a:fld id="{BD266BE7-899D-4075-917F-DBDE33B6B692}" type="slidenum">
              <a:rPr lang="en-US" smtClean="0">
                <a:solidFill>
                  <a:srgbClr val="3C4743">
                    <a:tint val="75000"/>
                  </a:srgbClr>
                </a:solidFill>
              </a:rPr>
              <a:pPr/>
              <a:t>‹#›</a:t>
            </a:fld>
            <a:endParaRPr lang="en-US" dirty="0">
              <a:solidFill>
                <a:srgbClr val="3C4743">
                  <a:tint val="75000"/>
                </a:srgbClr>
              </a:solidFill>
            </a:endParaRPr>
          </a:p>
        </p:txBody>
      </p:sp>
    </p:spTree>
    <p:extLst>
      <p:ext uri="{BB962C8B-B14F-4D97-AF65-F5344CB8AC3E}">
        <p14:creationId xmlns:p14="http://schemas.microsoft.com/office/powerpoint/2010/main" val="2493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57811" y="2536838"/>
            <a:ext cx="7193812" cy="1969059"/>
          </a:xfrm>
        </p:spPr>
        <p:txBody>
          <a:bodyPr anchor="b">
            <a:normAutofit/>
          </a:bodyPr>
          <a:lstStyle>
            <a:lvl1pPr algn="ctr">
              <a:defRPr sz="5400" b="1">
                <a:solidFill>
                  <a:schemeClr val="tx1">
                    <a:lumMod val="50000"/>
                  </a:schemeClr>
                </a:solidFill>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701787" y="4844568"/>
            <a:ext cx="2505859" cy="531666"/>
          </a:xfrm>
        </p:spPr>
        <p:txBody>
          <a:bodyPr anchor="t">
            <a:normAutofit/>
          </a:bodyPr>
          <a:lstStyle>
            <a:lvl1pPr marL="0" indent="0" algn="ctr">
              <a:buNone/>
              <a:defRPr sz="2100">
                <a:solidFill>
                  <a:schemeClr val="tx1">
                    <a:lumMod val="50000"/>
                  </a:schemeClr>
                </a:solidFill>
                <a:latin typeface="Segoe UI Semibold" panose="020B0702040204020203" pitchFamily="34"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Tree>
    <p:extLst>
      <p:ext uri="{BB962C8B-B14F-4D97-AF65-F5344CB8AC3E}">
        <p14:creationId xmlns:p14="http://schemas.microsoft.com/office/powerpoint/2010/main" val="32379778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84310" y="88137"/>
            <a:ext cx="9929166" cy="1112704"/>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1609376"/>
            <a:ext cx="10018713" cy="3124201"/>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64665" y="6467170"/>
            <a:ext cx="1525995"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solidFill>
                <a:srgbClr val="3C4743">
                  <a:tint val="75000"/>
                </a:srgbClr>
              </a:solidFill>
            </a:endParaRPr>
          </a:p>
        </p:txBody>
      </p:sp>
      <p:sp>
        <p:nvSpPr>
          <p:cNvPr id="6" name="Slide Number Placeholder 5"/>
          <p:cNvSpPr>
            <a:spLocks noGrp="1"/>
          </p:cNvSpPr>
          <p:nvPr>
            <p:ph type="sldNum" sz="quarter" idx="4"/>
          </p:nvPr>
        </p:nvSpPr>
        <p:spPr>
          <a:xfrm>
            <a:off x="11804673" y="6487634"/>
            <a:ext cx="38732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266BE7-899D-4075-917F-DBDE33B6B692}" type="slidenum">
              <a:rPr lang="en-US" smtClean="0">
                <a:solidFill>
                  <a:srgbClr val="3C4743">
                    <a:tint val="75000"/>
                  </a:srgbClr>
                </a:solidFill>
              </a:rPr>
              <a:pPr/>
              <a:t>‹#›</a:t>
            </a:fld>
            <a:endParaRPr lang="en-US" dirty="0">
              <a:solidFill>
                <a:srgbClr val="3C4743">
                  <a:tint val="75000"/>
                </a:srgbClr>
              </a:solidFill>
            </a:endParaRPr>
          </a:p>
        </p:txBody>
      </p:sp>
    </p:spTree>
    <p:extLst>
      <p:ext uri="{BB962C8B-B14F-4D97-AF65-F5344CB8AC3E}">
        <p14:creationId xmlns:p14="http://schemas.microsoft.com/office/powerpoint/2010/main" val="182158362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9" r:id="rId5"/>
    <p:sldLayoutId id="2147483787" r:id="rId6"/>
    <p:sldLayoutId id="2147483795" r:id="rId7"/>
    <p:sldLayoutId id="2147483786" r:id="rId8"/>
    <p:sldLayoutId id="2147483797" r:id="rId9"/>
    <p:sldLayoutId id="2147483791" r:id="rId10"/>
    <p:sldLayoutId id="214748379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200" indent="-457200" algn="l" defTabSz="457200" rtl="0" eaLnBrk="1" latinLnBrk="0" hangingPunct="1">
        <a:spcBef>
          <a:spcPct val="20000"/>
        </a:spcBef>
        <a:spcAft>
          <a:spcPts val="600"/>
        </a:spcAft>
        <a:buClr>
          <a:schemeClr val="accent4"/>
        </a:buClr>
        <a:buSzPct val="90000"/>
        <a:buFont typeface="Wingdings" panose="05000000000000000000" pitchFamily="2" charset="2"/>
        <a:buChar char="q"/>
        <a:defRPr sz="2400" kern="1200" cap="none">
          <a:solidFill>
            <a:schemeClr val="tx1"/>
          </a:solidFill>
          <a:effectLst/>
          <a:latin typeface="+mn-lt"/>
          <a:ea typeface="+mn-ea"/>
          <a:cs typeface="+mn-cs"/>
        </a:defRPr>
      </a:lvl1pPr>
      <a:lvl2pPr marL="742950" indent="-457200" algn="l" defTabSz="457200" rtl="0" eaLnBrk="1" latinLnBrk="0" hangingPunct="1">
        <a:spcBef>
          <a:spcPct val="20000"/>
        </a:spcBef>
        <a:spcAft>
          <a:spcPts val="600"/>
        </a:spcAft>
        <a:buClr>
          <a:schemeClr val="accent4"/>
        </a:buClr>
        <a:buSzPct val="145000"/>
        <a:buFont typeface="Wingdings" panose="05000000000000000000" pitchFamily="2" charset="2"/>
        <a:buChar char="§"/>
        <a:defRPr sz="2400" kern="1200" cap="none">
          <a:solidFill>
            <a:schemeClr val="tx1"/>
          </a:solidFill>
          <a:effectLst/>
          <a:latin typeface="+mn-lt"/>
          <a:ea typeface="+mn-ea"/>
          <a:cs typeface="+mn-cs"/>
        </a:defRPr>
      </a:lvl2pPr>
      <a:lvl3pPr marL="1200150" indent="-457200" algn="l" defTabSz="457200" rtl="0" eaLnBrk="1" latinLnBrk="0" hangingPunct="1">
        <a:spcBef>
          <a:spcPct val="20000"/>
        </a:spcBef>
        <a:spcAft>
          <a:spcPts val="600"/>
        </a:spcAft>
        <a:buClr>
          <a:schemeClr val="accent4"/>
        </a:buClr>
        <a:buSzPct val="145000"/>
        <a:buFont typeface="Wingdings" panose="05000000000000000000" pitchFamily="2" charset="2"/>
        <a:buChar char="§"/>
        <a:defRPr sz="2400" kern="1200" cap="none">
          <a:solidFill>
            <a:schemeClr val="tx1"/>
          </a:solidFill>
          <a:effectLst/>
          <a:latin typeface="+mn-lt"/>
          <a:ea typeface="+mn-ea"/>
          <a:cs typeface="+mn-cs"/>
        </a:defRPr>
      </a:lvl3pPr>
      <a:lvl4pPr marL="1543050" indent="-457200" algn="l" defTabSz="457200" rtl="0" eaLnBrk="1" latinLnBrk="0" hangingPunct="1">
        <a:spcBef>
          <a:spcPct val="20000"/>
        </a:spcBef>
        <a:spcAft>
          <a:spcPts val="600"/>
        </a:spcAft>
        <a:buClr>
          <a:schemeClr val="accent4"/>
        </a:buClr>
        <a:buSzPct val="145000"/>
        <a:buFont typeface="Wingdings" panose="05000000000000000000" pitchFamily="2" charset="2"/>
        <a:buChar char="§"/>
        <a:defRPr sz="2400" kern="1200" cap="none">
          <a:solidFill>
            <a:schemeClr val="tx1"/>
          </a:solidFill>
          <a:effectLst/>
          <a:latin typeface="+mn-lt"/>
          <a:ea typeface="+mn-ea"/>
          <a:cs typeface="+mn-cs"/>
        </a:defRPr>
      </a:lvl4pPr>
      <a:lvl5pPr marL="2000250" indent="-457200" algn="l" defTabSz="457200" rtl="0" eaLnBrk="1" latinLnBrk="0" hangingPunct="1">
        <a:spcBef>
          <a:spcPct val="20000"/>
        </a:spcBef>
        <a:spcAft>
          <a:spcPts val="600"/>
        </a:spcAft>
        <a:buClr>
          <a:schemeClr val="accent4"/>
        </a:buClr>
        <a:buSzPct val="145000"/>
        <a:buFont typeface="Wingdings" panose="05000000000000000000" pitchFamily="2" charset="2"/>
        <a:buChar char="§"/>
        <a:defRPr sz="2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5272" y="800521"/>
            <a:ext cx="9593653" cy="1969059"/>
          </a:xfrm>
        </p:spPr>
        <p:txBody>
          <a:bodyPr>
            <a:normAutofit/>
          </a:bodyPr>
          <a:lstStyle/>
          <a:p>
            <a:pPr algn="ctr"/>
            <a:r>
              <a:rPr lang="en-US" sz="3200" dirty="0"/>
              <a:t>The Good, The Bad, and the Ugly:  How to Handle any ARD Situation</a:t>
            </a:r>
            <a:r>
              <a:rPr lang="en-US" sz="3200" dirty="0">
                <a:highlight>
                  <a:srgbClr val="FFFF00"/>
                </a:highlight>
              </a:rPr>
              <a:t/>
            </a:r>
            <a:br>
              <a:rPr lang="en-US" sz="3200" dirty="0">
                <a:highlight>
                  <a:srgbClr val="FFFF00"/>
                </a:highlight>
              </a:rPr>
            </a:br>
            <a:endParaRPr lang="en-US" sz="3200" dirty="0">
              <a:highlight>
                <a:srgbClr val="FFFF00"/>
              </a:highlight>
            </a:endParaRPr>
          </a:p>
        </p:txBody>
      </p:sp>
      <p:sp>
        <p:nvSpPr>
          <p:cNvPr id="3" name="Subtitle 2"/>
          <p:cNvSpPr>
            <a:spLocks noGrp="1"/>
          </p:cNvSpPr>
          <p:nvPr>
            <p:ph type="subTitle" idx="1"/>
          </p:nvPr>
        </p:nvSpPr>
        <p:spPr>
          <a:xfrm>
            <a:off x="3153628" y="3272589"/>
            <a:ext cx="3667302" cy="1022251"/>
          </a:xfrm>
        </p:spPr>
        <p:txBody>
          <a:bodyPr>
            <a:normAutofit/>
          </a:bodyPr>
          <a:lstStyle/>
          <a:p>
            <a:r>
              <a:rPr lang="en-US" sz="1800" dirty="0">
                <a:latin typeface="Segoe UI" panose="020B0502040204020203" pitchFamily="34" charset="0"/>
                <a:ea typeface="Segoe UI" panose="020B0502040204020203" pitchFamily="34" charset="0"/>
                <a:cs typeface="Segoe UI" panose="020B0502040204020203" pitchFamily="34" charset="0"/>
              </a:rPr>
              <a:t>Denise Hays</a:t>
            </a:r>
          </a:p>
          <a:p>
            <a:r>
              <a:rPr lang="en-US" sz="1800" dirty="0"/>
              <a:t>Attorney-at-Law / Shareholder</a:t>
            </a:r>
          </a:p>
        </p:txBody>
      </p:sp>
      <p:sp>
        <p:nvSpPr>
          <p:cNvPr id="4" name="Rectangle 3"/>
          <p:cNvSpPr/>
          <p:nvPr/>
        </p:nvSpPr>
        <p:spPr>
          <a:xfrm>
            <a:off x="9390034" y="6489293"/>
            <a:ext cx="2801966" cy="249684"/>
          </a:xfrm>
          <a:prstGeom prst="rect">
            <a:avLst/>
          </a:prstGeom>
        </p:spPr>
        <p:txBody>
          <a:bodyPr wrap="square">
            <a:spAutoFit/>
          </a:bodyPr>
          <a:lstStyle/>
          <a:p>
            <a:pPr>
              <a:lnSpc>
                <a:spcPct val="107000"/>
              </a:lnSpc>
              <a:spcAft>
                <a:spcPts val="800"/>
              </a:spcAft>
            </a:pPr>
            <a:r>
              <a:rPr lang="en-US" sz="1000" dirty="0">
                <a:latin typeface="Calibri" panose="020F0502020204030204" pitchFamily="34" charset="0"/>
                <a:ea typeface="Calibri" panose="020F0502020204030204" pitchFamily="34" charset="0"/>
                <a:cs typeface="Times New Roman" panose="02020603050405020304" pitchFamily="18" charset="0"/>
              </a:rPr>
              <a:t>© 2019: Walsh Gallegos Treviño Russo &amp; Kyle P.C.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057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What were you really thinking…?</a:t>
            </a:r>
          </a:p>
        </p:txBody>
      </p:sp>
      <p:sp>
        <p:nvSpPr>
          <p:cNvPr id="3" name="Content Placeholder 2"/>
          <p:cNvSpPr>
            <a:spLocks noGrp="1"/>
          </p:cNvSpPr>
          <p:nvPr>
            <p:ph idx="1"/>
          </p:nvPr>
        </p:nvSpPr>
        <p:spPr>
          <a:xfrm>
            <a:off x="933467" y="1663547"/>
            <a:ext cx="9670217" cy="4527528"/>
          </a:xfrm>
        </p:spPr>
        <p:txBody>
          <a:bodyPr>
            <a:normAutofit/>
          </a:bodyPr>
          <a:lstStyle/>
          <a:p>
            <a:r>
              <a:rPr lang="en-US" sz="2800" dirty="0">
                <a:solidFill>
                  <a:prstClr val="black"/>
                </a:solidFill>
              </a:rPr>
              <a:t>Parent requests the child be in all general education classes and only work on academic goals even though the child has functional and behavioral needs (very low cognitive functioning).</a:t>
            </a:r>
          </a:p>
          <a:p>
            <a:pPr marL="0" indent="0">
              <a:buNone/>
            </a:pPr>
            <a:r>
              <a:rPr lang="en-US" sz="2800" b="1" dirty="0">
                <a:solidFill>
                  <a:prstClr val="black"/>
                </a:solidFill>
                <a:latin typeface="+mj-lt"/>
              </a:rPr>
              <a:t>What is the best practice?</a:t>
            </a:r>
            <a:endParaRPr lang="en-US" sz="2800" b="1" dirty="0">
              <a:latin typeface="+mj-lt"/>
            </a:endParaRPr>
          </a:p>
          <a:p>
            <a:pPr marL="0" indent="0">
              <a:buNone/>
            </a:pPr>
            <a:endParaRPr lang="en-US" dirty="0"/>
          </a:p>
        </p:txBody>
      </p:sp>
      <p:sp>
        <p:nvSpPr>
          <p:cNvPr id="8" name="TextBox 7">
            <a:extLst>
              <a:ext uri="{FF2B5EF4-FFF2-40B4-BE49-F238E27FC236}">
                <a16:creationId xmlns:a16="http://schemas.microsoft.com/office/drawing/2014/main" xmlns="" id="{EF8E70D5-AAA6-424A-B498-BC2B621006FB}"/>
              </a:ext>
            </a:extLst>
          </p:cNvPr>
          <p:cNvSpPr txBox="1"/>
          <p:nvPr/>
        </p:nvSpPr>
        <p:spPr>
          <a:xfrm>
            <a:off x="10603684" y="6274965"/>
            <a:ext cx="469783" cy="369332"/>
          </a:xfrm>
          <a:prstGeom prst="rect">
            <a:avLst/>
          </a:prstGeom>
          <a:noFill/>
        </p:spPr>
        <p:txBody>
          <a:bodyPr wrap="square" rtlCol="0">
            <a:spAutoFit/>
          </a:bodyPr>
          <a:lstStyle/>
          <a:p>
            <a:r>
              <a:rPr lang="en-US" dirty="0"/>
              <a:t>10</a:t>
            </a:r>
          </a:p>
        </p:txBody>
      </p:sp>
    </p:spTree>
    <p:extLst>
      <p:ext uri="{BB962C8B-B14F-4D97-AF65-F5344CB8AC3E}">
        <p14:creationId xmlns:p14="http://schemas.microsoft.com/office/powerpoint/2010/main" val="264417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So you disagree…what do the Commissioner’s Rules outline as the next steps?</a:t>
            </a:r>
          </a:p>
        </p:txBody>
      </p:sp>
      <p:sp>
        <p:nvSpPr>
          <p:cNvPr id="3" name="Content Placeholder 2"/>
          <p:cNvSpPr>
            <a:spLocks noGrp="1"/>
          </p:cNvSpPr>
          <p:nvPr>
            <p:ph idx="1"/>
          </p:nvPr>
        </p:nvSpPr>
        <p:spPr>
          <a:xfrm>
            <a:off x="933467" y="1663547"/>
            <a:ext cx="9885096" cy="4393304"/>
          </a:xfrm>
        </p:spPr>
        <p:txBody>
          <a:bodyPr/>
          <a:lstStyle/>
          <a:p>
            <a:r>
              <a:rPr lang="en-US" sz="2800" dirty="0"/>
              <a:t>“All members of the ARD committee must have the opportunity to participate in a collaborative manner in developing the IEP. A decision of the ARD committee concerning required elements of the IEP must be made by mutual agreement if possible. The ARD committee may agree to an annual IEP or an IEP of shorter duration.” 19 Tex. Admin. Code § 89.1050(g).</a:t>
            </a:r>
          </a:p>
          <a:p>
            <a:pPr marL="0" indent="0">
              <a:buNone/>
            </a:pPr>
            <a:endParaRPr lang="en-US" dirty="0"/>
          </a:p>
        </p:txBody>
      </p:sp>
      <p:sp>
        <p:nvSpPr>
          <p:cNvPr id="4" name="TextBox 3">
            <a:extLst>
              <a:ext uri="{FF2B5EF4-FFF2-40B4-BE49-F238E27FC236}">
                <a16:creationId xmlns:a16="http://schemas.microsoft.com/office/drawing/2014/main" xmlns="" id="{A43171B3-E357-4A8C-8DD6-E448B2D31665}"/>
              </a:ext>
            </a:extLst>
          </p:cNvPr>
          <p:cNvSpPr txBox="1"/>
          <p:nvPr/>
        </p:nvSpPr>
        <p:spPr>
          <a:xfrm>
            <a:off x="10654018" y="6341059"/>
            <a:ext cx="453006" cy="369332"/>
          </a:xfrm>
          <a:prstGeom prst="rect">
            <a:avLst/>
          </a:prstGeom>
          <a:noFill/>
        </p:spPr>
        <p:txBody>
          <a:bodyPr wrap="square" rtlCol="0">
            <a:spAutoFit/>
          </a:bodyPr>
          <a:lstStyle/>
          <a:p>
            <a:r>
              <a:rPr lang="en-US" dirty="0"/>
              <a:t>11</a:t>
            </a:r>
          </a:p>
        </p:txBody>
      </p:sp>
    </p:spTree>
    <p:extLst>
      <p:ext uri="{BB962C8B-B14F-4D97-AF65-F5344CB8AC3E}">
        <p14:creationId xmlns:p14="http://schemas.microsoft.com/office/powerpoint/2010/main" val="1116589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And the next steps…</a:t>
            </a:r>
          </a:p>
        </p:txBody>
      </p:sp>
      <p:sp>
        <p:nvSpPr>
          <p:cNvPr id="3" name="Content Placeholder 2"/>
          <p:cNvSpPr>
            <a:spLocks noGrp="1"/>
          </p:cNvSpPr>
          <p:nvPr>
            <p:ph idx="1"/>
          </p:nvPr>
        </p:nvSpPr>
        <p:spPr>
          <a:xfrm>
            <a:off x="933467" y="1663547"/>
            <a:ext cx="9885096" cy="4418471"/>
          </a:xfrm>
        </p:spPr>
        <p:txBody>
          <a:bodyPr/>
          <a:lstStyle/>
          <a:p>
            <a:r>
              <a:rPr lang="en-US" sz="2800" dirty="0"/>
              <a:t>“When mutual agreement about all required elements of the IEP is not achieved, the parent who disagrees must be offered a single opportunity to recess and reconvene the ARD committee meeting. The period of time for reconvening the ARD committee meeting must not exceed ten school days, unless the parties mutually agree otherwise. The ARD committee must schedule the reconvened meeting at a mutually agreed upon time and place.” 19 Tex. Admin. Code 89.1050(g)(1).</a:t>
            </a:r>
          </a:p>
          <a:p>
            <a:pPr marL="0" indent="0">
              <a:buNone/>
            </a:pPr>
            <a:endParaRPr lang="en-US" dirty="0"/>
          </a:p>
        </p:txBody>
      </p:sp>
      <p:sp>
        <p:nvSpPr>
          <p:cNvPr id="6" name="TextBox 5">
            <a:extLst>
              <a:ext uri="{FF2B5EF4-FFF2-40B4-BE49-F238E27FC236}">
                <a16:creationId xmlns:a16="http://schemas.microsoft.com/office/drawing/2014/main" xmlns="" id="{42B94F56-06FD-4569-8DF8-1DB9806AAD53}"/>
              </a:ext>
            </a:extLst>
          </p:cNvPr>
          <p:cNvSpPr txBox="1"/>
          <p:nvPr/>
        </p:nvSpPr>
        <p:spPr>
          <a:xfrm>
            <a:off x="10593635" y="6282942"/>
            <a:ext cx="449856"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2492953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During the recess…</a:t>
            </a:r>
          </a:p>
        </p:txBody>
      </p:sp>
      <p:sp>
        <p:nvSpPr>
          <p:cNvPr id="3" name="Content Placeholder 2"/>
          <p:cNvSpPr>
            <a:spLocks noGrp="1"/>
          </p:cNvSpPr>
          <p:nvPr>
            <p:ph idx="1"/>
          </p:nvPr>
        </p:nvSpPr>
        <p:spPr/>
        <p:txBody>
          <a:bodyPr>
            <a:normAutofit/>
          </a:bodyPr>
          <a:lstStyle/>
          <a:p>
            <a:r>
              <a:rPr lang="en-US" sz="2800" dirty="0"/>
              <a:t>“…consider alternatives, gather additional data, prepare further documentation, and/or obtain additional resource persons who may assist in enabling the ARD committee to reach mutual agreement.” 19 Tex. Admin. Code § 89.1050(g)(2)</a:t>
            </a:r>
          </a:p>
        </p:txBody>
      </p:sp>
      <p:sp>
        <p:nvSpPr>
          <p:cNvPr id="4" name="TextBox 3">
            <a:extLst>
              <a:ext uri="{FF2B5EF4-FFF2-40B4-BE49-F238E27FC236}">
                <a16:creationId xmlns:a16="http://schemas.microsoft.com/office/drawing/2014/main" xmlns="" id="{5955180C-8E60-4CD3-BA6F-1DF3F9BEBDBF}"/>
              </a:ext>
            </a:extLst>
          </p:cNvPr>
          <p:cNvSpPr txBox="1"/>
          <p:nvPr/>
        </p:nvSpPr>
        <p:spPr>
          <a:xfrm>
            <a:off x="10593635" y="6282942"/>
            <a:ext cx="449856" cy="369332"/>
          </a:xfrm>
          <a:prstGeom prst="rect">
            <a:avLst/>
          </a:prstGeom>
          <a:noFill/>
        </p:spPr>
        <p:txBody>
          <a:bodyPr wrap="square" rtlCol="0">
            <a:spAutoFit/>
          </a:bodyPr>
          <a:lstStyle/>
          <a:p>
            <a:r>
              <a:rPr lang="en-US" dirty="0"/>
              <a:t>13</a:t>
            </a:r>
          </a:p>
        </p:txBody>
      </p:sp>
    </p:spTree>
    <p:extLst>
      <p:ext uri="{BB962C8B-B14F-4D97-AF65-F5344CB8AC3E}">
        <p14:creationId xmlns:p14="http://schemas.microsoft.com/office/powerpoint/2010/main" val="2872146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Oh no nothing works…what is Plan B?</a:t>
            </a:r>
            <a:endParaRPr lang="en-US" dirty="0"/>
          </a:p>
        </p:txBody>
      </p:sp>
      <p:sp>
        <p:nvSpPr>
          <p:cNvPr id="3" name="Content Placeholder 2"/>
          <p:cNvSpPr>
            <a:spLocks noGrp="1"/>
          </p:cNvSpPr>
          <p:nvPr>
            <p:ph idx="1"/>
          </p:nvPr>
        </p:nvSpPr>
        <p:spPr>
          <a:xfrm>
            <a:off x="933467" y="1812021"/>
            <a:ext cx="9885096" cy="4831149"/>
          </a:xfrm>
        </p:spPr>
        <p:txBody>
          <a:bodyPr>
            <a:normAutofit lnSpcReduction="10000"/>
          </a:bodyPr>
          <a:lstStyle/>
          <a:p>
            <a:r>
              <a:rPr lang="en-US" sz="2800" dirty="0"/>
              <a:t>“…the school district must implement the IEP that it has determined to be appropriate for the student.” 19 Tex. Admin. Code § 89.1050(g)(3).</a:t>
            </a:r>
          </a:p>
          <a:p>
            <a:r>
              <a:rPr lang="en-US" sz="2800" dirty="0"/>
              <a:t>When mutual agreement is not reached, a written statement of the basis for the disagreement shall be included in the IEP.</a:t>
            </a:r>
          </a:p>
          <a:p>
            <a:r>
              <a:rPr lang="en-US" sz="2800" dirty="0"/>
              <a:t>Don’t forget Prior Written Notice! 34 CFR § 300.503.</a:t>
            </a:r>
          </a:p>
          <a:p>
            <a:r>
              <a:rPr lang="en-US" sz="2800" dirty="0"/>
              <a:t>Parents shall have the right to file a complaint, request mediation, or request a due process hearing at </a:t>
            </a:r>
            <a:r>
              <a:rPr lang="en-US" sz="2800" b="1" dirty="0"/>
              <a:t>any point </a:t>
            </a:r>
            <a:r>
              <a:rPr lang="en-US" sz="2800" dirty="0"/>
              <a:t>when they disagree with the decisions of the committee.</a:t>
            </a:r>
          </a:p>
          <a:p>
            <a:pPr marL="0" indent="0">
              <a:buNone/>
            </a:pPr>
            <a:endParaRPr lang="en-US" dirty="0"/>
          </a:p>
        </p:txBody>
      </p:sp>
      <p:sp>
        <p:nvSpPr>
          <p:cNvPr id="4" name="TextBox 3">
            <a:extLst>
              <a:ext uri="{FF2B5EF4-FFF2-40B4-BE49-F238E27FC236}">
                <a16:creationId xmlns:a16="http://schemas.microsoft.com/office/drawing/2014/main" xmlns="" id="{ACA60066-8588-4514-982A-83AE79308996}"/>
              </a:ext>
            </a:extLst>
          </p:cNvPr>
          <p:cNvSpPr txBox="1"/>
          <p:nvPr/>
        </p:nvSpPr>
        <p:spPr>
          <a:xfrm>
            <a:off x="10593635" y="6282942"/>
            <a:ext cx="449856" cy="369332"/>
          </a:xfrm>
          <a:prstGeom prst="rect">
            <a:avLst/>
          </a:prstGeom>
          <a:noFill/>
        </p:spPr>
        <p:txBody>
          <a:bodyPr wrap="square" rtlCol="0">
            <a:spAutoFit/>
          </a:bodyPr>
          <a:lstStyle/>
          <a:p>
            <a:r>
              <a:rPr lang="en-US" dirty="0"/>
              <a:t>14</a:t>
            </a:r>
          </a:p>
        </p:txBody>
      </p:sp>
    </p:spTree>
    <p:extLst>
      <p:ext uri="{BB962C8B-B14F-4D97-AF65-F5344CB8AC3E}">
        <p14:creationId xmlns:p14="http://schemas.microsoft.com/office/powerpoint/2010/main" val="3767840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Can’t the ARD Committee just give the parents what they want?</a:t>
            </a:r>
            <a:endParaRPr lang="en-US" dirty="0"/>
          </a:p>
        </p:txBody>
      </p:sp>
      <p:sp>
        <p:nvSpPr>
          <p:cNvPr id="3" name="Content Placeholder 2"/>
          <p:cNvSpPr>
            <a:spLocks noGrp="1"/>
          </p:cNvSpPr>
          <p:nvPr>
            <p:ph idx="1"/>
          </p:nvPr>
        </p:nvSpPr>
        <p:spPr/>
        <p:txBody>
          <a:bodyPr/>
          <a:lstStyle/>
          <a:p>
            <a:r>
              <a:rPr lang="en-US" sz="2800" dirty="0"/>
              <a:t>Remember that the school remains responsible for providing FAPE, not the parent. </a:t>
            </a:r>
          </a:p>
          <a:p>
            <a:r>
              <a:rPr lang="en-US" sz="2800" dirty="0"/>
              <a:t>While it is admirable for schools to attempt reaching resolution with families, it should never be at the cost of doing what is appropriate for the child.</a:t>
            </a:r>
          </a:p>
          <a:p>
            <a:endParaRPr lang="en-US" dirty="0"/>
          </a:p>
        </p:txBody>
      </p:sp>
      <p:sp>
        <p:nvSpPr>
          <p:cNvPr id="4" name="TextBox 3">
            <a:extLst>
              <a:ext uri="{FF2B5EF4-FFF2-40B4-BE49-F238E27FC236}">
                <a16:creationId xmlns:a16="http://schemas.microsoft.com/office/drawing/2014/main" xmlns="" id="{B991C2EA-E54C-4C58-AFBF-8B64044D9F57}"/>
              </a:ext>
            </a:extLst>
          </p:cNvPr>
          <p:cNvSpPr txBox="1"/>
          <p:nvPr/>
        </p:nvSpPr>
        <p:spPr>
          <a:xfrm>
            <a:off x="10593635" y="6282942"/>
            <a:ext cx="449856" cy="369332"/>
          </a:xfrm>
          <a:prstGeom prst="rect">
            <a:avLst/>
          </a:prstGeom>
          <a:noFill/>
        </p:spPr>
        <p:txBody>
          <a:bodyPr wrap="square" rtlCol="0">
            <a:spAutoFit/>
          </a:bodyPr>
          <a:lstStyle/>
          <a:p>
            <a:r>
              <a:rPr lang="en-US" dirty="0"/>
              <a:t>15</a:t>
            </a:r>
          </a:p>
        </p:txBody>
      </p:sp>
    </p:spTree>
    <p:extLst>
      <p:ext uri="{BB962C8B-B14F-4D97-AF65-F5344CB8AC3E}">
        <p14:creationId xmlns:p14="http://schemas.microsoft.com/office/powerpoint/2010/main" val="828255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A Great Response to Any Questionable Request</a:t>
            </a:r>
            <a:endParaRPr lang="en-US" dirty="0"/>
          </a:p>
        </p:txBody>
      </p:sp>
      <p:sp>
        <p:nvSpPr>
          <p:cNvPr id="3" name="Content Placeholder 2"/>
          <p:cNvSpPr>
            <a:spLocks noGrp="1"/>
          </p:cNvSpPr>
          <p:nvPr>
            <p:ph idx="1"/>
          </p:nvPr>
        </p:nvSpPr>
        <p:spPr/>
        <p:txBody>
          <a:bodyPr/>
          <a:lstStyle/>
          <a:p>
            <a:pPr algn="just">
              <a:buNone/>
            </a:pPr>
            <a:r>
              <a:rPr lang="en-US" sz="2800" dirty="0"/>
              <a:t>“</a:t>
            </a:r>
            <a:r>
              <a:rPr lang="en-US" sz="2800" i="1" dirty="0"/>
              <a:t>We’d like to conduct an evaluation to determine if your child needs that service in order to receive a FAPE.”  </a:t>
            </a:r>
          </a:p>
          <a:p>
            <a:pPr algn="just">
              <a:buNone/>
            </a:pPr>
            <a:r>
              <a:rPr lang="en-US" sz="2800" dirty="0"/>
              <a:t>This response has four key elements: </a:t>
            </a:r>
          </a:p>
          <a:p>
            <a:pPr algn="just"/>
            <a:r>
              <a:rPr lang="en-US" dirty="0"/>
              <a:t>The evaluation, not administrative concerns, will drive the decision;</a:t>
            </a:r>
          </a:p>
          <a:p>
            <a:pPr algn="just"/>
            <a:r>
              <a:rPr lang="en-US" dirty="0"/>
              <a:t>The evaluation will focus on what the student needs, not just what will benefit the student;</a:t>
            </a:r>
          </a:p>
          <a:p>
            <a:pPr algn="just"/>
            <a:r>
              <a:rPr lang="en-US" dirty="0"/>
              <a:t>An appropriate education, but not the best possible education, is what is needed for FAPE; and</a:t>
            </a:r>
          </a:p>
          <a:p>
            <a:pPr algn="just"/>
            <a:r>
              <a:rPr lang="en-US" dirty="0"/>
              <a:t>The evaluation will be conducted by the school. </a:t>
            </a:r>
          </a:p>
          <a:p>
            <a:pPr marL="0" indent="0">
              <a:buNone/>
            </a:pPr>
            <a:endParaRPr lang="en-US" dirty="0"/>
          </a:p>
        </p:txBody>
      </p:sp>
      <p:sp>
        <p:nvSpPr>
          <p:cNvPr id="4" name="TextBox 3">
            <a:extLst>
              <a:ext uri="{FF2B5EF4-FFF2-40B4-BE49-F238E27FC236}">
                <a16:creationId xmlns:a16="http://schemas.microsoft.com/office/drawing/2014/main" xmlns="" id="{AF8EA7B6-23C2-44FF-8CB3-3D00AAFA5570}"/>
              </a:ext>
            </a:extLst>
          </p:cNvPr>
          <p:cNvSpPr txBox="1"/>
          <p:nvPr/>
        </p:nvSpPr>
        <p:spPr>
          <a:xfrm>
            <a:off x="10593635" y="6282942"/>
            <a:ext cx="449856" cy="369332"/>
          </a:xfrm>
          <a:prstGeom prst="rect">
            <a:avLst/>
          </a:prstGeom>
          <a:noFill/>
        </p:spPr>
        <p:txBody>
          <a:bodyPr wrap="square" rtlCol="0">
            <a:spAutoFit/>
          </a:bodyPr>
          <a:lstStyle/>
          <a:p>
            <a:r>
              <a:rPr lang="en-US" dirty="0"/>
              <a:t>16</a:t>
            </a:r>
          </a:p>
        </p:txBody>
      </p:sp>
    </p:spTree>
    <p:extLst>
      <p:ext uri="{BB962C8B-B14F-4D97-AF65-F5344CB8AC3E}">
        <p14:creationId xmlns:p14="http://schemas.microsoft.com/office/powerpoint/2010/main" val="1074087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r>
              <a:rPr lang="en-US" sz="2800" b="1" dirty="0"/>
              <a:t>Strategy 3: </a:t>
            </a:r>
            <a:r>
              <a:rPr lang="en-US" sz="2800" b="1" i="1" dirty="0"/>
              <a:t>Ensure that Parents Are Afforded Meaningful Participation as Defined by Law</a:t>
            </a:r>
          </a:p>
          <a:p>
            <a:endParaRPr lang="en-US" dirty="0"/>
          </a:p>
        </p:txBody>
      </p:sp>
      <p:sp>
        <p:nvSpPr>
          <p:cNvPr id="4" name="TextBox 3">
            <a:extLst>
              <a:ext uri="{FF2B5EF4-FFF2-40B4-BE49-F238E27FC236}">
                <a16:creationId xmlns:a16="http://schemas.microsoft.com/office/drawing/2014/main" xmlns="" id="{7CD112B9-E54D-487F-A3E0-3DDEFA9D4BF7}"/>
              </a:ext>
            </a:extLst>
          </p:cNvPr>
          <p:cNvSpPr txBox="1"/>
          <p:nvPr/>
        </p:nvSpPr>
        <p:spPr>
          <a:xfrm>
            <a:off x="10593635" y="6282942"/>
            <a:ext cx="449856" cy="369332"/>
          </a:xfrm>
          <a:prstGeom prst="rect">
            <a:avLst/>
          </a:prstGeom>
          <a:noFill/>
        </p:spPr>
        <p:txBody>
          <a:bodyPr wrap="square" rtlCol="0">
            <a:spAutoFit/>
          </a:bodyPr>
          <a:lstStyle/>
          <a:p>
            <a:r>
              <a:rPr lang="en-US" dirty="0"/>
              <a:t>17</a:t>
            </a:r>
          </a:p>
        </p:txBody>
      </p:sp>
    </p:spTree>
    <p:extLst>
      <p:ext uri="{BB962C8B-B14F-4D97-AF65-F5344CB8AC3E}">
        <p14:creationId xmlns:p14="http://schemas.microsoft.com/office/powerpoint/2010/main" val="409385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“meaningful participation”?</a:t>
            </a:r>
          </a:p>
        </p:txBody>
      </p:sp>
      <p:sp>
        <p:nvSpPr>
          <p:cNvPr id="3" name="Content Placeholder 2"/>
          <p:cNvSpPr>
            <a:spLocks noGrp="1"/>
          </p:cNvSpPr>
          <p:nvPr>
            <p:ph idx="1"/>
          </p:nvPr>
        </p:nvSpPr>
        <p:spPr/>
        <p:txBody>
          <a:bodyPr/>
          <a:lstStyle/>
          <a:p>
            <a:r>
              <a:rPr lang="en-US" dirty="0"/>
              <a:t>“Meaningful participation” is not the right to a line-item veto. </a:t>
            </a:r>
          </a:p>
          <a:p>
            <a:r>
              <a:rPr lang="en-US" dirty="0"/>
              <a:t>The District does not have to adopt the parent’s recommendations, but it does have to consider them.  Meaningful participation means the ability to participate in the process, not the right to dictate an outcome.  </a:t>
            </a:r>
            <a:r>
              <a:rPr lang="en-US" i="1" dirty="0"/>
              <a:t>White v. Ascension Parish, 343 F.3d 373 (5</a:t>
            </a:r>
            <a:r>
              <a:rPr lang="en-US" i="1" baseline="30000" dirty="0"/>
              <a:t>th</a:t>
            </a:r>
            <a:r>
              <a:rPr lang="en-US" i="1" dirty="0"/>
              <a:t> Cir. 2003). </a:t>
            </a:r>
          </a:p>
          <a:p>
            <a:r>
              <a:rPr lang="en-US" dirty="0"/>
              <a:t>Would include considering an independent evaluation, discussing placement options, and answering parents’ questions. </a:t>
            </a:r>
          </a:p>
          <a:p>
            <a:r>
              <a:rPr lang="en-US" dirty="0"/>
              <a:t>Don’t force the school’s position without considering other options. </a:t>
            </a:r>
          </a:p>
          <a:p>
            <a:pPr marL="0" indent="0">
              <a:buNone/>
            </a:pPr>
            <a:endParaRPr lang="en-US" dirty="0"/>
          </a:p>
        </p:txBody>
      </p:sp>
      <p:sp>
        <p:nvSpPr>
          <p:cNvPr id="4" name="TextBox 3">
            <a:extLst>
              <a:ext uri="{FF2B5EF4-FFF2-40B4-BE49-F238E27FC236}">
                <a16:creationId xmlns:a16="http://schemas.microsoft.com/office/drawing/2014/main" xmlns="" id="{E22636C6-69C1-4854-A69A-87B7FC9173C9}"/>
              </a:ext>
            </a:extLst>
          </p:cNvPr>
          <p:cNvSpPr txBox="1"/>
          <p:nvPr/>
        </p:nvSpPr>
        <p:spPr>
          <a:xfrm>
            <a:off x="10593635" y="6282942"/>
            <a:ext cx="449856" cy="369332"/>
          </a:xfrm>
          <a:prstGeom prst="rect">
            <a:avLst/>
          </a:prstGeom>
          <a:noFill/>
        </p:spPr>
        <p:txBody>
          <a:bodyPr wrap="square" rtlCol="0">
            <a:spAutoFit/>
          </a:bodyPr>
          <a:lstStyle/>
          <a:p>
            <a:r>
              <a:rPr lang="en-US" dirty="0"/>
              <a:t>18</a:t>
            </a:r>
          </a:p>
        </p:txBody>
      </p:sp>
    </p:spTree>
    <p:extLst>
      <p:ext uri="{BB962C8B-B14F-4D97-AF65-F5344CB8AC3E}">
        <p14:creationId xmlns:p14="http://schemas.microsoft.com/office/powerpoint/2010/main" val="3393817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Collaborate and Coordinate with Key Stakeholders</a:t>
            </a:r>
            <a:endParaRPr lang="en-US" dirty="0"/>
          </a:p>
        </p:txBody>
      </p:sp>
      <p:sp>
        <p:nvSpPr>
          <p:cNvPr id="3" name="Content Placeholder 2"/>
          <p:cNvSpPr>
            <a:spLocks noGrp="1"/>
          </p:cNvSpPr>
          <p:nvPr>
            <p:ph idx="1"/>
          </p:nvPr>
        </p:nvSpPr>
        <p:spPr/>
        <p:txBody>
          <a:bodyPr>
            <a:normAutofit lnSpcReduction="10000"/>
          </a:bodyPr>
          <a:lstStyle/>
          <a:p>
            <a:pPr marL="365125" indent="-25400" algn="just">
              <a:buNone/>
            </a:pPr>
            <a:r>
              <a:rPr lang="en-US" sz="2800" dirty="0"/>
              <a:t>The Fifth Circuit has a four-part test to determine whether an IEP is reasonably calculated to provided a meaningful educational benefit (and thus, confer FAPE).  Those four factors are: </a:t>
            </a:r>
          </a:p>
          <a:p>
            <a:pPr marL="365125" indent="-25400"/>
            <a:r>
              <a:rPr lang="en-US" dirty="0"/>
              <a:t>  The program is individualized on the basis of the student’s assessment and performance</a:t>
            </a:r>
          </a:p>
          <a:p>
            <a:pPr marL="365125" indent="-25400"/>
            <a:r>
              <a:rPr lang="en-US" dirty="0"/>
              <a:t>  The program is administered in the least restrictive environment</a:t>
            </a:r>
          </a:p>
          <a:p>
            <a:pPr marL="365125" indent="-25400"/>
            <a:r>
              <a:rPr lang="en-US" dirty="0"/>
              <a:t>  The services are provided in a coordinated and collaborative manner by the key stakeholders</a:t>
            </a:r>
          </a:p>
          <a:p>
            <a:pPr marL="365125" indent="-25400"/>
            <a:r>
              <a:rPr lang="en-US" dirty="0"/>
              <a:t>  Positive academic and non-academic benefits are demonstrated. </a:t>
            </a:r>
            <a:r>
              <a:rPr lang="en-US" i="1" dirty="0"/>
              <a:t>Cypress-Fairbanks ISD v. Michael F. , 118 F.3d 245, 253 (5</a:t>
            </a:r>
            <a:r>
              <a:rPr lang="en-US" i="1" baseline="30000" dirty="0"/>
              <a:t>th</a:t>
            </a:r>
            <a:r>
              <a:rPr lang="en-US" i="1" dirty="0"/>
              <a:t> Cir. 1997). </a:t>
            </a:r>
            <a:endParaRPr lang="en-US" dirty="0"/>
          </a:p>
          <a:p>
            <a:pPr marL="0" indent="0">
              <a:buNone/>
            </a:pPr>
            <a:endParaRPr lang="en-US" dirty="0"/>
          </a:p>
        </p:txBody>
      </p:sp>
      <p:sp>
        <p:nvSpPr>
          <p:cNvPr id="4" name="TextBox 3">
            <a:extLst>
              <a:ext uri="{FF2B5EF4-FFF2-40B4-BE49-F238E27FC236}">
                <a16:creationId xmlns:a16="http://schemas.microsoft.com/office/drawing/2014/main" xmlns="" id="{1FCC5320-93A0-45FA-A908-84AF4437502C}"/>
              </a:ext>
            </a:extLst>
          </p:cNvPr>
          <p:cNvSpPr txBox="1"/>
          <p:nvPr/>
        </p:nvSpPr>
        <p:spPr>
          <a:xfrm>
            <a:off x="10593635" y="6282942"/>
            <a:ext cx="449856" cy="369332"/>
          </a:xfrm>
          <a:prstGeom prst="rect">
            <a:avLst/>
          </a:prstGeom>
          <a:noFill/>
        </p:spPr>
        <p:txBody>
          <a:bodyPr wrap="square" rtlCol="0">
            <a:spAutoFit/>
          </a:bodyPr>
          <a:lstStyle/>
          <a:p>
            <a:r>
              <a:rPr lang="en-US" dirty="0"/>
              <a:t>19</a:t>
            </a:r>
          </a:p>
        </p:txBody>
      </p:sp>
    </p:spTree>
    <p:extLst>
      <p:ext uri="{BB962C8B-B14F-4D97-AF65-F5344CB8AC3E}">
        <p14:creationId xmlns:p14="http://schemas.microsoft.com/office/powerpoint/2010/main" val="4079677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391EBC-0300-4DF6-A9C0-6AEEBBB8CBB0}"/>
              </a:ext>
            </a:extLst>
          </p:cNvPr>
          <p:cNvSpPr>
            <a:spLocks noGrp="1"/>
          </p:cNvSpPr>
          <p:nvPr>
            <p:ph type="title"/>
          </p:nvPr>
        </p:nvSpPr>
        <p:spPr/>
        <p:txBody>
          <a:bodyPr/>
          <a:lstStyle/>
          <a:p>
            <a:r>
              <a:rPr lang="en-US" dirty="0"/>
              <a:t>The Basics: ARD 101</a:t>
            </a:r>
          </a:p>
        </p:txBody>
      </p:sp>
      <p:pic>
        <p:nvPicPr>
          <p:cNvPr id="8" name="Content Placeholder 7">
            <a:extLst>
              <a:ext uri="{FF2B5EF4-FFF2-40B4-BE49-F238E27FC236}">
                <a16:creationId xmlns:a16="http://schemas.microsoft.com/office/drawing/2014/main" xmlns="" id="{C52B218C-1983-4A83-93C7-B2FED59CCE0A}"/>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386137" y="1663700"/>
            <a:ext cx="4979988" cy="4979988"/>
          </a:xfrm>
          <a:prstGeom prst="rect">
            <a:avLst/>
          </a:prstGeom>
        </p:spPr>
      </p:pic>
      <p:sp>
        <p:nvSpPr>
          <p:cNvPr id="5" name="TextBox 4">
            <a:extLst>
              <a:ext uri="{FF2B5EF4-FFF2-40B4-BE49-F238E27FC236}">
                <a16:creationId xmlns:a16="http://schemas.microsoft.com/office/drawing/2014/main" xmlns="" id="{C704E796-90F2-4296-8618-BBCAEC95DFFA}"/>
              </a:ext>
            </a:extLst>
          </p:cNvPr>
          <p:cNvSpPr txBox="1"/>
          <p:nvPr/>
        </p:nvSpPr>
        <p:spPr>
          <a:xfrm>
            <a:off x="10593635" y="6282942"/>
            <a:ext cx="449856"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3612557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Parents are Part of the “key stakeholders”</a:t>
            </a:r>
            <a:endParaRPr lang="en-US" dirty="0"/>
          </a:p>
        </p:txBody>
      </p:sp>
      <p:sp>
        <p:nvSpPr>
          <p:cNvPr id="3" name="Content Placeholder 2"/>
          <p:cNvSpPr>
            <a:spLocks noGrp="1"/>
          </p:cNvSpPr>
          <p:nvPr>
            <p:ph idx="1"/>
          </p:nvPr>
        </p:nvSpPr>
        <p:spPr/>
        <p:txBody>
          <a:bodyPr/>
          <a:lstStyle/>
          <a:p>
            <a:r>
              <a:rPr lang="en-US" sz="2800" dirty="0"/>
              <a:t>Collaboration and coordination occurs when parents participate.  The Fifth Circuit indicates that a District does not satisfy its responsibility for parental participation if there is “bad faith exclusion” of the parents or a refusal to listen to or consider input from the parents.  </a:t>
            </a:r>
            <a:r>
              <a:rPr lang="en-US" sz="2800" i="1" dirty="0"/>
              <a:t>White v. Ascension Parish, </a:t>
            </a:r>
            <a:r>
              <a:rPr lang="en-US" sz="2800" dirty="0"/>
              <a:t>343 F.3d 373 (5</a:t>
            </a:r>
            <a:r>
              <a:rPr lang="en-US" sz="2800" baseline="30000" dirty="0"/>
              <a:t>th</a:t>
            </a:r>
            <a:r>
              <a:rPr lang="en-US" sz="2800" dirty="0"/>
              <a:t> Cir. 2003). </a:t>
            </a:r>
          </a:p>
          <a:p>
            <a:pPr marL="0" indent="0">
              <a:buNone/>
            </a:pPr>
            <a:endParaRPr lang="en-US" dirty="0"/>
          </a:p>
        </p:txBody>
      </p:sp>
      <p:sp>
        <p:nvSpPr>
          <p:cNvPr id="4" name="TextBox 3">
            <a:extLst>
              <a:ext uri="{FF2B5EF4-FFF2-40B4-BE49-F238E27FC236}">
                <a16:creationId xmlns:a16="http://schemas.microsoft.com/office/drawing/2014/main" xmlns="" id="{9FB521F2-F4AD-4C6C-A53E-9C50CDF10A92}"/>
              </a:ext>
            </a:extLst>
          </p:cNvPr>
          <p:cNvSpPr txBox="1"/>
          <p:nvPr/>
        </p:nvSpPr>
        <p:spPr>
          <a:xfrm>
            <a:off x="10593635" y="6282942"/>
            <a:ext cx="449856" cy="369332"/>
          </a:xfrm>
          <a:prstGeom prst="rect">
            <a:avLst/>
          </a:prstGeom>
          <a:noFill/>
        </p:spPr>
        <p:txBody>
          <a:bodyPr wrap="square" rtlCol="0">
            <a:spAutoFit/>
          </a:bodyPr>
          <a:lstStyle/>
          <a:p>
            <a:r>
              <a:rPr lang="en-US" dirty="0"/>
              <a:t>20</a:t>
            </a:r>
          </a:p>
        </p:txBody>
      </p:sp>
    </p:spTree>
    <p:extLst>
      <p:ext uri="{BB962C8B-B14F-4D97-AF65-F5344CB8AC3E}">
        <p14:creationId xmlns:p14="http://schemas.microsoft.com/office/powerpoint/2010/main" val="2212132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How does “Meaningful Participation by Parents” interplay with the provision of FAPE? </a:t>
            </a:r>
          </a:p>
        </p:txBody>
      </p:sp>
      <p:sp>
        <p:nvSpPr>
          <p:cNvPr id="3" name="Content Placeholder 2"/>
          <p:cNvSpPr>
            <a:spLocks noGrp="1"/>
          </p:cNvSpPr>
          <p:nvPr>
            <p:ph idx="1"/>
          </p:nvPr>
        </p:nvSpPr>
        <p:spPr/>
        <p:txBody>
          <a:bodyPr/>
          <a:lstStyle/>
          <a:p>
            <a:r>
              <a:rPr lang="en-US" sz="2800" dirty="0"/>
              <a:t>A parent may successfully argue that a child was denied FAPE if procedural violations “</a:t>
            </a:r>
            <a:r>
              <a:rPr lang="en-US" sz="2800" b="1" dirty="0"/>
              <a:t>significantly impeded </a:t>
            </a:r>
            <a:r>
              <a:rPr lang="en-US" sz="2800" dirty="0"/>
              <a:t>the parent’s opportunity to participate in the decision-making process regarding the provision of FAPE to the parent’s child.”  34 C.F.R. § 300.513 (a)(2)(ii). </a:t>
            </a:r>
          </a:p>
          <a:p>
            <a:pPr marL="0" indent="0">
              <a:buNone/>
            </a:pPr>
            <a:endParaRPr lang="en-US" dirty="0"/>
          </a:p>
        </p:txBody>
      </p:sp>
      <p:sp>
        <p:nvSpPr>
          <p:cNvPr id="4" name="TextBox 3">
            <a:extLst>
              <a:ext uri="{FF2B5EF4-FFF2-40B4-BE49-F238E27FC236}">
                <a16:creationId xmlns:a16="http://schemas.microsoft.com/office/drawing/2014/main" xmlns="" id="{15533DB1-00FB-4951-8E02-290F3B870969}"/>
              </a:ext>
            </a:extLst>
          </p:cNvPr>
          <p:cNvSpPr txBox="1"/>
          <p:nvPr/>
        </p:nvSpPr>
        <p:spPr>
          <a:xfrm>
            <a:off x="10593635" y="6282942"/>
            <a:ext cx="449856" cy="369332"/>
          </a:xfrm>
          <a:prstGeom prst="rect">
            <a:avLst/>
          </a:prstGeom>
          <a:noFill/>
        </p:spPr>
        <p:txBody>
          <a:bodyPr wrap="square" rtlCol="0">
            <a:spAutoFit/>
          </a:bodyPr>
          <a:lstStyle/>
          <a:p>
            <a:r>
              <a:rPr lang="en-US" dirty="0"/>
              <a:t>21</a:t>
            </a:r>
          </a:p>
        </p:txBody>
      </p:sp>
    </p:spTree>
    <p:extLst>
      <p:ext uri="{BB962C8B-B14F-4D97-AF65-F5344CB8AC3E}">
        <p14:creationId xmlns:p14="http://schemas.microsoft.com/office/powerpoint/2010/main" val="1625712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were you really thinking…?</a:t>
            </a:r>
          </a:p>
        </p:txBody>
      </p:sp>
      <p:sp>
        <p:nvSpPr>
          <p:cNvPr id="3" name="Content Placeholder 2"/>
          <p:cNvSpPr>
            <a:spLocks noGrp="1"/>
          </p:cNvSpPr>
          <p:nvPr>
            <p:ph idx="1"/>
          </p:nvPr>
        </p:nvSpPr>
        <p:spPr/>
        <p:txBody>
          <a:bodyPr>
            <a:normAutofit/>
          </a:bodyPr>
          <a:lstStyle/>
          <a:p>
            <a:r>
              <a:rPr lang="en-US" sz="2800" dirty="0"/>
              <a:t>Parent says school has denied them an opportunity to meaningfully participate in the ARD process.  You have convened over eight ARD Committee meetings, the duration of which was over three hours each and parents had two Advocate in tow.</a:t>
            </a:r>
          </a:p>
          <a:p>
            <a:pPr marL="0" indent="0">
              <a:buNone/>
            </a:pPr>
            <a:r>
              <a:rPr lang="en-US" sz="2800" b="1" dirty="0">
                <a:latin typeface="+mj-lt"/>
              </a:rPr>
              <a:t>What is the best practice? </a:t>
            </a:r>
          </a:p>
          <a:p>
            <a:pPr marL="0" indent="0">
              <a:buNone/>
            </a:pPr>
            <a:endParaRPr lang="en-US" dirty="0"/>
          </a:p>
        </p:txBody>
      </p:sp>
      <p:sp>
        <p:nvSpPr>
          <p:cNvPr id="4" name="TextBox 3">
            <a:extLst>
              <a:ext uri="{FF2B5EF4-FFF2-40B4-BE49-F238E27FC236}">
                <a16:creationId xmlns:a16="http://schemas.microsoft.com/office/drawing/2014/main" xmlns="" id="{43696329-E8DE-44CB-B177-180948DED6B8}"/>
              </a:ext>
            </a:extLst>
          </p:cNvPr>
          <p:cNvSpPr txBox="1"/>
          <p:nvPr/>
        </p:nvSpPr>
        <p:spPr>
          <a:xfrm>
            <a:off x="10593635" y="6282942"/>
            <a:ext cx="449856" cy="369332"/>
          </a:xfrm>
          <a:prstGeom prst="rect">
            <a:avLst/>
          </a:prstGeom>
          <a:noFill/>
        </p:spPr>
        <p:txBody>
          <a:bodyPr wrap="square" rtlCol="0">
            <a:spAutoFit/>
          </a:bodyPr>
          <a:lstStyle/>
          <a:p>
            <a:r>
              <a:rPr lang="en-US" dirty="0"/>
              <a:t>22</a:t>
            </a:r>
          </a:p>
        </p:txBody>
      </p:sp>
    </p:spTree>
    <p:extLst>
      <p:ext uri="{BB962C8B-B14F-4D97-AF65-F5344CB8AC3E}">
        <p14:creationId xmlns:p14="http://schemas.microsoft.com/office/powerpoint/2010/main" val="899572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were you really thinking…?</a:t>
            </a:r>
          </a:p>
        </p:txBody>
      </p:sp>
      <p:sp>
        <p:nvSpPr>
          <p:cNvPr id="3" name="Content Placeholder 2"/>
          <p:cNvSpPr>
            <a:spLocks noGrp="1"/>
          </p:cNvSpPr>
          <p:nvPr>
            <p:ph idx="1"/>
          </p:nvPr>
        </p:nvSpPr>
        <p:spPr/>
        <p:txBody>
          <a:bodyPr/>
          <a:lstStyle/>
          <a:p>
            <a:r>
              <a:rPr lang="en-US" sz="2800" dirty="0"/>
              <a:t>The Diagnostician sends an email stating see student’s IEP for upcoming ARD meeting, it is a done deal, we just need your signatures.  Have an amazing day.</a:t>
            </a:r>
          </a:p>
          <a:p>
            <a:pPr marL="0" indent="0">
              <a:buNone/>
            </a:pPr>
            <a:r>
              <a:rPr lang="en-US" sz="2800" b="1" dirty="0">
                <a:latin typeface="+mj-lt"/>
              </a:rPr>
              <a:t>What is the best practice?</a:t>
            </a:r>
          </a:p>
          <a:p>
            <a:pPr marL="0" indent="0">
              <a:buNone/>
            </a:pPr>
            <a:endParaRPr lang="en-US" dirty="0"/>
          </a:p>
        </p:txBody>
      </p:sp>
      <p:sp>
        <p:nvSpPr>
          <p:cNvPr id="5" name="TextBox 4">
            <a:extLst>
              <a:ext uri="{FF2B5EF4-FFF2-40B4-BE49-F238E27FC236}">
                <a16:creationId xmlns:a16="http://schemas.microsoft.com/office/drawing/2014/main" xmlns="" id="{59E6F142-68FB-4977-B4A8-78755E0B3F19}"/>
              </a:ext>
            </a:extLst>
          </p:cNvPr>
          <p:cNvSpPr txBox="1"/>
          <p:nvPr/>
        </p:nvSpPr>
        <p:spPr>
          <a:xfrm>
            <a:off x="10593635" y="6282942"/>
            <a:ext cx="449856" cy="369332"/>
          </a:xfrm>
          <a:prstGeom prst="rect">
            <a:avLst/>
          </a:prstGeom>
          <a:noFill/>
        </p:spPr>
        <p:txBody>
          <a:bodyPr wrap="square" rtlCol="0">
            <a:spAutoFit/>
          </a:bodyPr>
          <a:lstStyle/>
          <a:p>
            <a:r>
              <a:rPr lang="en-US" dirty="0"/>
              <a:t>23</a:t>
            </a:r>
          </a:p>
        </p:txBody>
      </p:sp>
    </p:spTree>
    <p:extLst>
      <p:ext uri="{BB962C8B-B14F-4D97-AF65-F5344CB8AC3E}">
        <p14:creationId xmlns:p14="http://schemas.microsoft.com/office/powerpoint/2010/main" val="4083026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predetermination?</a:t>
            </a:r>
          </a:p>
        </p:txBody>
      </p:sp>
      <p:sp>
        <p:nvSpPr>
          <p:cNvPr id="3" name="Content Placeholder 2"/>
          <p:cNvSpPr>
            <a:spLocks noGrp="1"/>
          </p:cNvSpPr>
          <p:nvPr>
            <p:ph idx="1"/>
          </p:nvPr>
        </p:nvSpPr>
        <p:spPr/>
        <p:txBody>
          <a:bodyPr/>
          <a:lstStyle/>
          <a:p>
            <a:r>
              <a:rPr lang="en-US" sz="2800" dirty="0"/>
              <a:t>Predetermination occurs when a school district has made its determination prior to the ARD Committee meeting.  For example, the district presents only one placement option at the meeting and proves to be unwilling to even consider or discuss other alternatives. </a:t>
            </a:r>
          </a:p>
          <a:p>
            <a:r>
              <a:rPr lang="en-US" sz="2800" dirty="0"/>
              <a:t>Predetermination is a procedural violation of the law. </a:t>
            </a:r>
          </a:p>
          <a:p>
            <a:pPr marL="0" indent="0">
              <a:buNone/>
            </a:pPr>
            <a:endParaRPr lang="en-US" dirty="0"/>
          </a:p>
        </p:txBody>
      </p:sp>
      <p:sp>
        <p:nvSpPr>
          <p:cNvPr id="4" name="TextBox 3">
            <a:extLst>
              <a:ext uri="{FF2B5EF4-FFF2-40B4-BE49-F238E27FC236}">
                <a16:creationId xmlns:a16="http://schemas.microsoft.com/office/drawing/2014/main" xmlns="" id="{4141CEEA-C558-451D-B65F-E96F98AE70B9}"/>
              </a:ext>
            </a:extLst>
          </p:cNvPr>
          <p:cNvSpPr txBox="1"/>
          <p:nvPr/>
        </p:nvSpPr>
        <p:spPr>
          <a:xfrm>
            <a:off x="10593635" y="6282942"/>
            <a:ext cx="449856" cy="369332"/>
          </a:xfrm>
          <a:prstGeom prst="rect">
            <a:avLst/>
          </a:prstGeom>
          <a:noFill/>
        </p:spPr>
        <p:txBody>
          <a:bodyPr wrap="square" rtlCol="0">
            <a:spAutoFit/>
          </a:bodyPr>
          <a:lstStyle/>
          <a:p>
            <a:r>
              <a:rPr lang="en-US" dirty="0"/>
              <a:t>24</a:t>
            </a:r>
          </a:p>
        </p:txBody>
      </p:sp>
    </p:spTree>
    <p:extLst>
      <p:ext uri="{BB962C8B-B14F-4D97-AF65-F5344CB8AC3E}">
        <p14:creationId xmlns:p14="http://schemas.microsoft.com/office/powerpoint/2010/main" val="4178224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were you really thinking…?</a:t>
            </a:r>
          </a:p>
        </p:txBody>
      </p:sp>
      <p:sp>
        <p:nvSpPr>
          <p:cNvPr id="3" name="Content Placeholder 2"/>
          <p:cNvSpPr>
            <a:spLocks noGrp="1"/>
          </p:cNvSpPr>
          <p:nvPr>
            <p:ph idx="1"/>
          </p:nvPr>
        </p:nvSpPr>
        <p:spPr/>
        <p:txBody>
          <a:bodyPr>
            <a:normAutofit/>
          </a:bodyPr>
          <a:lstStyle/>
          <a:p>
            <a:r>
              <a:rPr lang="en-US" dirty="0"/>
              <a:t>You have attempted to schedule an ARD Committee meeting with the parents for over two months.  The parent has either indicated that her Advocate is in a coma and she can’t come unrepresented, or she’s been selected as a participate in a recent episode of Antiques Roadshow so she can’t nail down a date at this time.  An annual is right around the corner.</a:t>
            </a:r>
          </a:p>
          <a:p>
            <a:pPr marL="0" indent="0">
              <a:buNone/>
            </a:pPr>
            <a:r>
              <a:rPr lang="en-US" sz="2800" b="1" dirty="0">
                <a:latin typeface="+mj-lt"/>
              </a:rPr>
              <a:t>What is the best practice?</a:t>
            </a:r>
          </a:p>
        </p:txBody>
      </p:sp>
      <p:sp>
        <p:nvSpPr>
          <p:cNvPr id="4" name="TextBox 3">
            <a:extLst>
              <a:ext uri="{FF2B5EF4-FFF2-40B4-BE49-F238E27FC236}">
                <a16:creationId xmlns:a16="http://schemas.microsoft.com/office/drawing/2014/main" xmlns="" id="{66AC4FB7-C2CF-4F38-8FE1-2D989C6047BF}"/>
              </a:ext>
            </a:extLst>
          </p:cNvPr>
          <p:cNvSpPr txBox="1"/>
          <p:nvPr/>
        </p:nvSpPr>
        <p:spPr>
          <a:xfrm>
            <a:off x="10593635" y="6282942"/>
            <a:ext cx="449856" cy="369332"/>
          </a:xfrm>
          <a:prstGeom prst="rect">
            <a:avLst/>
          </a:prstGeom>
          <a:noFill/>
        </p:spPr>
        <p:txBody>
          <a:bodyPr wrap="square" rtlCol="0">
            <a:spAutoFit/>
          </a:bodyPr>
          <a:lstStyle/>
          <a:p>
            <a:r>
              <a:rPr lang="en-US" dirty="0"/>
              <a:t>25</a:t>
            </a:r>
          </a:p>
        </p:txBody>
      </p:sp>
    </p:spTree>
    <p:extLst>
      <p:ext uri="{BB962C8B-B14F-4D97-AF65-F5344CB8AC3E}">
        <p14:creationId xmlns:p14="http://schemas.microsoft.com/office/powerpoint/2010/main" val="1339407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were you really thinking…?</a:t>
            </a:r>
          </a:p>
        </p:txBody>
      </p:sp>
      <p:sp>
        <p:nvSpPr>
          <p:cNvPr id="3" name="Content Placeholder 2"/>
          <p:cNvSpPr>
            <a:spLocks noGrp="1"/>
          </p:cNvSpPr>
          <p:nvPr>
            <p:ph idx="1"/>
          </p:nvPr>
        </p:nvSpPr>
        <p:spPr/>
        <p:txBody>
          <a:bodyPr>
            <a:normAutofit/>
          </a:bodyPr>
          <a:lstStyle/>
          <a:p>
            <a:r>
              <a:rPr lang="en-US" sz="2800" dirty="0">
                <a:solidFill>
                  <a:prstClr val="black"/>
                </a:solidFill>
              </a:rPr>
              <a:t>Parent sends an email informing all school personnel that no meetings may take place regarding her child unless she is present. Must the school abide by the parent’s request?  As far as she is concerned, staffings are secret meetings that she will never endorse.  She would be happy however to send her Advocate to any staffings.</a:t>
            </a:r>
          </a:p>
          <a:p>
            <a:pPr marL="0" indent="0">
              <a:buNone/>
            </a:pPr>
            <a:r>
              <a:rPr lang="en-US" sz="2800" b="1" dirty="0">
                <a:solidFill>
                  <a:prstClr val="black"/>
                </a:solidFill>
                <a:latin typeface="+mj-lt"/>
              </a:rPr>
              <a:t>What is the best practice?</a:t>
            </a:r>
            <a:endParaRPr lang="en-US" sz="2800" b="1" dirty="0">
              <a:latin typeface="+mj-lt"/>
            </a:endParaRPr>
          </a:p>
        </p:txBody>
      </p:sp>
      <p:sp>
        <p:nvSpPr>
          <p:cNvPr id="4" name="TextBox 3">
            <a:extLst>
              <a:ext uri="{FF2B5EF4-FFF2-40B4-BE49-F238E27FC236}">
                <a16:creationId xmlns:a16="http://schemas.microsoft.com/office/drawing/2014/main" xmlns="" id="{0DB07A52-7BCF-4E5C-B953-D802A7B43669}"/>
              </a:ext>
            </a:extLst>
          </p:cNvPr>
          <p:cNvSpPr txBox="1"/>
          <p:nvPr/>
        </p:nvSpPr>
        <p:spPr>
          <a:xfrm>
            <a:off x="10593635" y="6282942"/>
            <a:ext cx="449856" cy="369332"/>
          </a:xfrm>
          <a:prstGeom prst="rect">
            <a:avLst/>
          </a:prstGeom>
          <a:noFill/>
        </p:spPr>
        <p:txBody>
          <a:bodyPr wrap="square" rtlCol="0">
            <a:spAutoFit/>
          </a:bodyPr>
          <a:lstStyle/>
          <a:p>
            <a:r>
              <a:rPr lang="en-US" dirty="0"/>
              <a:t>26</a:t>
            </a:r>
          </a:p>
        </p:txBody>
      </p:sp>
    </p:spTree>
    <p:extLst>
      <p:ext uri="{BB962C8B-B14F-4D97-AF65-F5344CB8AC3E}">
        <p14:creationId xmlns:p14="http://schemas.microsoft.com/office/powerpoint/2010/main" val="1943280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r>
              <a:rPr lang="en-US" sz="2800" b="1" i="1" dirty="0"/>
              <a:t>Strategy 4: Maintain Diplomacy and Professionalism at All Times Despite Level of Difficulty</a:t>
            </a:r>
          </a:p>
          <a:p>
            <a:pPr marL="0" indent="0">
              <a:buNone/>
            </a:pPr>
            <a:endParaRPr lang="en-US" dirty="0"/>
          </a:p>
        </p:txBody>
      </p:sp>
      <p:sp>
        <p:nvSpPr>
          <p:cNvPr id="4" name="TextBox 3">
            <a:extLst>
              <a:ext uri="{FF2B5EF4-FFF2-40B4-BE49-F238E27FC236}">
                <a16:creationId xmlns:a16="http://schemas.microsoft.com/office/drawing/2014/main" xmlns="" id="{3772AD71-70F4-4B6D-9039-D2DA36D8BC07}"/>
              </a:ext>
            </a:extLst>
          </p:cNvPr>
          <p:cNvSpPr txBox="1"/>
          <p:nvPr/>
        </p:nvSpPr>
        <p:spPr>
          <a:xfrm>
            <a:off x="10593635" y="6282942"/>
            <a:ext cx="449856" cy="369332"/>
          </a:xfrm>
          <a:prstGeom prst="rect">
            <a:avLst/>
          </a:prstGeom>
          <a:noFill/>
        </p:spPr>
        <p:txBody>
          <a:bodyPr wrap="square" rtlCol="0">
            <a:spAutoFit/>
          </a:bodyPr>
          <a:lstStyle/>
          <a:p>
            <a:r>
              <a:rPr lang="en-US" dirty="0"/>
              <a:t>27</a:t>
            </a:r>
          </a:p>
        </p:txBody>
      </p:sp>
    </p:spTree>
    <p:extLst>
      <p:ext uri="{BB962C8B-B14F-4D97-AF65-F5344CB8AC3E}">
        <p14:creationId xmlns:p14="http://schemas.microsoft.com/office/powerpoint/2010/main" val="3967142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were you really thinking…?</a:t>
            </a:r>
          </a:p>
        </p:txBody>
      </p:sp>
      <p:sp>
        <p:nvSpPr>
          <p:cNvPr id="3" name="Content Placeholder 2"/>
          <p:cNvSpPr>
            <a:spLocks noGrp="1"/>
          </p:cNvSpPr>
          <p:nvPr>
            <p:ph idx="1"/>
          </p:nvPr>
        </p:nvSpPr>
        <p:spPr/>
        <p:txBody>
          <a:bodyPr>
            <a:normAutofit/>
          </a:bodyPr>
          <a:lstStyle/>
          <a:p>
            <a:r>
              <a:rPr lang="en-US" sz="2800" dirty="0">
                <a:solidFill>
                  <a:prstClr val="black"/>
                </a:solidFill>
              </a:rPr>
              <a:t>A parent does not want to sign “agree” or “disagree” after a four-hour ARD. She wants to think about it. The Advocate wants to meet with another Advocate.  They should have an answer buy Monday but there are no guarantees.  How should the school respond?</a:t>
            </a:r>
          </a:p>
          <a:p>
            <a:pPr marL="0" indent="0">
              <a:buNone/>
            </a:pPr>
            <a:r>
              <a:rPr lang="en-US" sz="2800" b="1" dirty="0">
                <a:solidFill>
                  <a:prstClr val="black"/>
                </a:solidFill>
                <a:latin typeface="+mj-lt"/>
              </a:rPr>
              <a:t>What is the best practice?</a:t>
            </a:r>
          </a:p>
          <a:p>
            <a:pPr marL="0" indent="0">
              <a:buNone/>
            </a:pPr>
            <a:r>
              <a:rPr lang="en-US" dirty="0"/>
              <a:t> </a:t>
            </a:r>
          </a:p>
          <a:p>
            <a:pPr marL="0" indent="0">
              <a:buNone/>
            </a:pPr>
            <a:endParaRPr lang="en-US" dirty="0"/>
          </a:p>
        </p:txBody>
      </p:sp>
      <p:sp>
        <p:nvSpPr>
          <p:cNvPr id="4" name="TextBox 3">
            <a:extLst>
              <a:ext uri="{FF2B5EF4-FFF2-40B4-BE49-F238E27FC236}">
                <a16:creationId xmlns:a16="http://schemas.microsoft.com/office/drawing/2014/main" xmlns="" id="{B279808A-AB06-428D-A639-D815431B6D32}"/>
              </a:ext>
            </a:extLst>
          </p:cNvPr>
          <p:cNvSpPr txBox="1"/>
          <p:nvPr/>
        </p:nvSpPr>
        <p:spPr>
          <a:xfrm>
            <a:off x="10593635" y="6282942"/>
            <a:ext cx="449856" cy="369332"/>
          </a:xfrm>
          <a:prstGeom prst="rect">
            <a:avLst/>
          </a:prstGeom>
          <a:noFill/>
        </p:spPr>
        <p:txBody>
          <a:bodyPr wrap="square" rtlCol="0">
            <a:spAutoFit/>
          </a:bodyPr>
          <a:lstStyle/>
          <a:p>
            <a:r>
              <a:rPr lang="en-US" dirty="0"/>
              <a:t>28</a:t>
            </a:r>
          </a:p>
        </p:txBody>
      </p:sp>
    </p:spTree>
    <p:extLst>
      <p:ext uri="{BB962C8B-B14F-4D97-AF65-F5344CB8AC3E}">
        <p14:creationId xmlns:p14="http://schemas.microsoft.com/office/powerpoint/2010/main" val="428862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were you really thinking…?</a:t>
            </a:r>
          </a:p>
        </p:txBody>
      </p:sp>
      <p:sp>
        <p:nvSpPr>
          <p:cNvPr id="3" name="Content Placeholder 2"/>
          <p:cNvSpPr>
            <a:spLocks noGrp="1"/>
          </p:cNvSpPr>
          <p:nvPr>
            <p:ph idx="1"/>
          </p:nvPr>
        </p:nvSpPr>
        <p:spPr/>
        <p:txBody>
          <a:bodyPr>
            <a:normAutofit/>
          </a:bodyPr>
          <a:lstStyle/>
          <a:p>
            <a:r>
              <a:rPr lang="en-US" sz="2800" dirty="0">
                <a:solidFill>
                  <a:prstClr val="black"/>
                </a:solidFill>
              </a:rPr>
              <a:t>Parent requests the deliberations (or minutes) be read at the end of each ARD committee meeting. Parent then demands certain words be changed, included, or excluded, in particular they want the minutes to reflect an entire team is a group of incompetent educators and wants that reflected.  The Advocate sees the deliberations as an opportunity to indict school personnel.</a:t>
            </a:r>
          </a:p>
          <a:p>
            <a:pPr marL="0" indent="0">
              <a:buNone/>
            </a:pPr>
            <a:r>
              <a:rPr lang="en-US" sz="2800" b="1" dirty="0">
                <a:solidFill>
                  <a:prstClr val="black"/>
                </a:solidFill>
                <a:latin typeface="+mj-lt"/>
              </a:rPr>
              <a:t>What is the best practice?</a:t>
            </a:r>
          </a:p>
          <a:p>
            <a:pPr marL="0" indent="0">
              <a:buNone/>
            </a:pPr>
            <a:endParaRPr lang="en-US" dirty="0"/>
          </a:p>
        </p:txBody>
      </p:sp>
      <p:sp>
        <p:nvSpPr>
          <p:cNvPr id="4" name="TextBox 3">
            <a:extLst>
              <a:ext uri="{FF2B5EF4-FFF2-40B4-BE49-F238E27FC236}">
                <a16:creationId xmlns:a16="http://schemas.microsoft.com/office/drawing/2014/main" xmlns="" id="{6A8F3BE3-9F42-4DED-A431-E2464197BEF8}"/>
              </a:ext>
            </a:extLst>
          </p:cNvPr>
          <p:cNvSpPr txBox="1"/>
          <p:nvPr/>
        </p:nvSpPr>
        <p:spPr>
          <a:xfrm>
            <a:off x="10593635" y="6282942"/>
            <a:ext cx="449856" cy="369332"/>
          </a:xfrm>
          <a:prstGeom prst="rect">
            <a:avLst/>
          </a:prstGeom>
          <a:noFill/>
        </p:spPr>
        <p:txBody>
          <a:bodyPr wrap="square" rtlCol="0">
            <a:spAutoFit/>
          </a:bodyPr>
          <a:lstStyle/>
          <a:p>
            <a:r>
              <a:rPr lang="en-US" dirty="0"/>
              <a:t>29</a:t>
            </a:r>
          </a:p>
        </p:txBody>
      </p:sp>
    </p:spTree>
    <p:extLst>
      <p:ext uri="{BB962C8B-B14F-4D97-AF65-F5344CB8AC3E}">
        <p14:creationId xmlns:p14="http://schemas.microsoft.com/office/powerpoint/2010/main" val="1297542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r>
              <a:rPr lang="en-US" sz="2800" b="1" i="1" dirty="0"/>
              <a:t>Strategy 1:  Respect and Understand </a:t>
            </a:r>
          </a:p>
          <a:p>
            <a:pPr algn="ctr">
              <a:buNone/>
            </a:pPr>
            <a:r>
              <a:rPr lang="en-US" sz="2800" b="1" i="1" dirty="0"/>
              <a:t>a Parent’s Legally Recognized Rights Under IDEA</a:t>
            </a:r>
            <a:r>
              <a:rPr lang="en-US" b="1" i="1" dirty="0"/>
              <a:t> </a:t>
            </a:r>
          </a:p>
          <a:p>
            <a:endParaRPr lang="en-US" dirty="0"/>
          </a:p>
        </p:txBody>
      </p:sp>
      <p:sp>
        <p:nvSpPr>
          <p:cNvPr id="4" name="TextBox 3">
            <a:extLst>
              <a:ext uri="{FF2B5EF4-FFF2-40B4-BE49-F238E27FC236}">
                <a16:creationId xmlns:a16="http://schemas.microsoft.com/office/drawing/2014/main" xmlns="" id="{F3D467AA-380D-4068-82A7-6C85FE22FAC9}"/>
              </a:ext>
            </a:extLst>
          </p:cNvPr>
          <p:cNvSpPr txBox="1"/>
          <p:nvPr/>
        </p:nvSpPr>
        <p:spPr>
          <a:xfrm>
            <a:off x="10818563" y="6458505"/>
            <a:ext cx="309700" cy="369332"/>
          </a:xfrm>
          <a:prstGeom prst="rect">
            <a:avLst/>
          </a:prstGeom>
          <a:noFill/>
        </p:spPr>
        <p:txBody>
          <a:bodyPr wrap="none" rtlCol="0">
            <a:spAutoFit/>
          </a:bodyPr>
          <a:lstStyle/>
          <a:p>
            <a:fld id="{EA1862EA-A83D-459B-9C64-80B244AEC218}" type="slidenum">
              <a:rPr lang="en-US" smtClean="0"/>
              <a:t>3</a:t>
            </a:fld>
            <a:endParaRPr lang="en-US" dirty="0"/>
          </a:p>
        </p:txBody>
      </p:sp>
    </p:spTree>
    <p:extLst>
      <p:ext uri="{BB962C8B-B14F-4D97-AF65-F5344CB8AC3E}">
        <p14:creationId xmlns:p14="http://schemas.microsoft.com/office/powerpoint/2010/main" val="3086946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467" y="156991"/>
            <a:ext cx="9444423" cy="1120966"/>
          </a:xfrm>
        </p:spPr>
        <p:txBody>
          <a:bodyPr>
            <a:normAutofit/>
          </a:bodyPr>
          <a:lstStyle/>
          <a:p>
            <a:r>
              <a:rPr lang="en-US" dirty="0"/>
              <a:t>What were you really thinking…?</a:t>
            </a:r>
          </a:p>
        </p:txBody>
      </p:sp>
      <p:sp>
        <p:nvSpPr>
          <p:cNvPr id="3" name="Content Placeholder 2"/>
          <p:cNvSpPr>
            <a:spLocks noGrp="1"/>
          </p:cNvSpPr>
          <p:nvPr>
            <p:ph idx="1"/>
          </p:nvPr>
        </p:nvSpPr>
        <p:spPr/>
        <p:txBody>
          <a:bodyPr/>
          <a:lstStyle/>
          <a:p>
            <a:r>
              <a:rPr lang="en-US" dirty="0"/>
              <a:t>Parent walks into the ARD Committee meeting walking around the room with her smart phone , videotaping each ARD participant as they speak.  She particularly has an affinity for close ups of any teacher when discussing her child.  </a:t>
            </a:r>
          </a:p>
          <a:p>
            <a:r>
              <a:rPr lang="en-US" dirty="0"/>
              <a:t>Your teachers at this point are feeling highly uncomfortable.</a:t>
            </a:r>
          </a:p>
          <a:p>
            <a:pPr marL="0" indent="0">
              <a:buNone/>
            </a:pPr>
            <a:r>
              <a:rPr lang="en-US" sz="2800" b="1" dirty="0">
                <a:latin typeface="+mj-lt"/>
              </a:rPr>
              <a:t>What is the best practice?</a:t>
            </a:r>
          </a:p>
          <a:p>
            <a:pPr marL="0" indent="0">
              <a:buNone/>
            </a:pPr>
            <a:endParaRPr lang="en-US" dirty="0"/>
          </a:p>
        </p:txBody>
      </p:sp>
      <p:sp>
        <p:nvSpPr>
          <p:cNvPr id="4" name="TextBox 3">
            <a:extLst>
              <a:ext uri="{FF2B5EF4-FFF2-40B4-BE49-F238E27FC236}">
                <a16:creationId xmlns:a16="http://schemas.microsoft.com/office/drawing/2014/main" xmlns="" id="{165834EF-981C-40B1-B998-D25C52567BC7}"/>
              </a:ext>
            </a:extLst>
          </p:cNvPr>
          <p:cNvSpPr txBox="1"/>
          <p:nvPr/>
        </p:nvSpPr>
        <p:spPr>
          <a:xfrm>
            <a:off x="10593635" y="6282942"/>
            <a:ext cx="449856" cy="369332"/>
          </a:xfrm>
          <a:prstGeom prst="rect">
            <a:avLst/>
          </a:prstGeom>
          <a:noFill/>
        </p:spPr>
        <p:txBody>
          <a:bodyPr wrap="square" rtlCol="0">
            <a:spAutoFit/>
          </a:bodyPr>
          <a:lstStyle/>
          <a:p>
            <a:r>
              <a:rPr lang="en-US" dirty="0"/>
              <a:t>30</a:t>
            </a:r>
          </a:p>
        </p:txBody>
      </p:sp>
    </p:spTree>
    <p:extLst>
      <p:ext uri="{BB962C8B-B14F-4D97-AF65-F5344CB8AC3E}">
        <p14:creationId xmlns:p14="http://schemas.microsoft.com/office/powerpoint/2010/main" val="1825708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r>
              <a:rPr lang="en-US" sz="2800" b="1" dirty="0"/>
              <a:t>Strategy 5: </a:t>
            </a:r>
            <a:r>
              <a:rPr lang="en-US" sz="2800" b="1" i="1" dirty="0"/>
              <a:t>Defend the Correct Application of the Law  and Follow Recent Court Decisions</a:t>
            </a:r>
          </a:p>
          <a:p>
            <a:endParaRPr lang="en-US" dirty="0"/>
          </a:p>
        </p:txBody>
      </p:sp>
      <p:sp>
        <p:nvSpPr>
          <p:cNvPr id="4" name="TextBox 3">
            <a:extLst>
              <a:ext uri="{FF2B5EF4-FFF2-40B4-BE49-F238E27FC236}">
                <a16:creationId xmlns:a16="http://schemas.microsoft.com/office/drawing/2014/main" xmlns="" id="{AB935D11-E7EB-4AD2-A7F8-C2ECA72F010A}"/>
              </a:ext>
            </a:extLst>
          </p:cNvPr>
          <p:cNvSpPr txBox="1"/>
          <p:nvPr/>
        </p:nvSpPr>
        <p:spPr>
          <a:xfrm>
            <a:off x="10593635" y="6282942"/>
            <a:ext cx="449856" cy="369332"/>
          </a:xfrm>
          <a:prstGeom prst="rect">
            <a:avLst/>
          </a:prstGeom>
          <a:noFill/>
        </p:spPr>
        <p:txBody>
          <a:bodyPr wrap="square" rtlCol="0">
            <a:spAutoFit/>
          </a:bodyPr>
          <a:lstStyle/>
          <a:p>
            <a:r>
              <a:rPr lang="en-US" dirty="0"/>
              <a:t>31</a:t>
            </a:r>
          </a:p>
        </p:txBody>
      </p:sp>
    </p:spTree>
    <p:extLst>
      <p:ext uri="{BB962C8B-B14F-4D97-AF65-F5344CB8AC3E}">
        <p14:creationId xmlns:p14="http://schemas.microsoft.com/office/powerpoint/2010/main" val="651746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B43921-D260-4A70-AC65-1320C983CDF0}"/>
              </a:ext>
            </a:extLst>
          </p:cNvPr>
          <p:cNvSpPr>
            <a:spLocks noGrp="1"/>
          </p:cNvSpPr>
          <p:nvPr>
            <p:ph type="title"/>
          </p:nvPr>
        </p:nvSpPr>
        <p:spPr/>
        <p:txBody>
          <a:bodyPr/>
          <a:lstStyle/>
          <a:p>
            <a:r>
              <a:rPr lang="en-US" dirty="0"/>
              <a:t>One-on-one aide with a twist</a:t>
            </a:r>
          </a:p>
        </p:txBody>
      </p:sp>
      <p:sp>
        <p:nvSpPr>
          <p:cNvPr id="3" name="Content Placeholder 2">
            <a:extLst>
              <a:ext uri="{FF2B5EF4-FFF2-40B4-BE49-F238E27FC236}">
                <a16:creationId xmlns:a16="http://schemas.microsoft.com/office/drawing/2014/main" xmlns="" id="{06F69565-6E33-424D-BB94-4CE9D9802538}"/>
              </a:ext>
            </a:extLst>
          </p:cNvPr>
          <p:cNvSpPr>
            <a:spLocks noGrp="1"/>
          </p:cNvSpPr>
          <p:nvPr>
            <p:ph idx="1"/>
          </p:nvPr>
        </p:nvSpPr>
        <p:spPr/>
        <p:txBody>
          <a:bodyPr/>
          <a:lstStyle/>
          <a:p>
            <a:r>
              <a:rPr lang="en-US" u="sng" dirty="0"/>
              <a:t>Meares v. Rim of the World USD</a:t>
            </a:r>
            <a:r>
              <a:rPr lang="en-US" dirty="0"/>
              <a:t>, 69 IDELR 38 (C.D. Cal. 2016)</a:t>
            </a:r>
          </a:p>
          <a:p>
            <a:r>
              <a:rPr lang="en-US" dirty="0"/>
              <a:t>“By failing to provide for a male aide, the District’s IEP did not offer a placement that met Plaintiff’s ‘unique needs’ under the IDEA, and thus denied Plaintiff a FAPE.”  The record showed that the student had a pattern of violence aimed at female staff members, and generally related better to men.</a:t>
            </a:r>
          </a:p>
          <a:p>
            <a:endParaRPr lang="en-US" dirty="0"/>
          </a:p>
          <a:p>
            <a:endParaRPr lang="en-US" dirty="0"/>
          </a:p>
        </p:txBody>
      </p:sp>
      <p:sp>
        <p:nvSpPr>
          <p:cNvPr id="4" name="TextBox 3">
            <a:extLst>
              <a:ext uri="{FF2B5EF4-FFF2-40B4-BE49-F238E27FC236}">
                <a16:creationId xmlns:a16="http://schemas.microsoft.com/office/drawing/2014/main" xmlns="" id="{15C91228-4D81-4E18-925B-660A3CF179FA}"/>
              </a:ext>
            </a:extLst>
          </p:cNvPr>
          <p:cNvSpPr txBox="1"/>
          <p:nvPr/>
        </p:nvSpPr>
        <p:spPr>
          <a:xfrm>
            <a:off x="10593635" y="6282942"/>
            <a:ext cx="449856" cy="369332"/>
          </a:xfrm>
          <a:prstGeom prst="rect">
            <a:avLst/>
          </a:prstGeom>
          <a:noFill/>
        </p:spPr>
        <p:txBody>
          <a:bodyPr wrap="square" rtlCol="0">
            <a:spAutoFit/>
          </a:bodyPr>
          <a:lstStyle/>
          <a:p>
            <a:r>
              <a:rPr lang="en-US" dirty="0"/>
              <a:t>32</a:t>
            </a:r>
          </a:p>
        </p:txBody>
      </p:sp>
    </p:spTree>
    <p:extLst>
      <p:ext uri="{BB962C8B-B14F-4D97-AF65-F5344CB8AC3E}">
        <p14:creationId xmlns:p14="http://schemas.microsoft.com/office/powerpoint/2010/main" val="931326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30871-61CD-499D-9250-54F23B21E721}"/>
              </a:ext>
            </a:extLst>
          </p:cNvPr>
          <p:cNvSpPr>
            <a:spLocks noGrp="1"/>
          </p:cNvSpPr>
          <p:nvPr>
            <p:ph type="title"/>
          </p:nvPr>
        </p:nvSpPr>
        <p:spPr/>
        <p:txBody>
          <a:bodyPr/>
          <a:lstStyle/>
          <a:p>
            <a:r>
              <a:rPr lang="en-US" dirty="0"/>
              <a:t>Proceeding to ARD without the Parent</a:t>
            </a:r>
          </a:p>
        </p:txBody>
      </p:sp>
      <p:sp>
        <p:nvSpPr>
          <p:cNvPr id="3" name="Content Placeholder 2">
            <a:extLst>
              <a:ext uri="{FF2B5EF4-FFF2-40B4-BE49-F238E27FC236}">
                <a16:creationId xmlns:a16="http://schemas.microsoft.com/office/drawing/2014/main" xmlns="" id="{7BF07430-1BB9-4AD5-8CFE-EFE0C9CC4C77}"/>
              </a:ext>
            </a:extLst>
          </p:cNvPr>
          <p:cNvSpPr>
            <a:spLocks noGrp="1"/>
          </p:cNvSpPr>
          <p:nvPr>
            <p:ph idx="1"/>
          </p:nvPr>
        </p:nvSpPr>
        <p:spPr/>
        <p:txBody>
          <a:bodyPr>
            <a:normAutofit/>
          </a:bodyPr>
          <a:lstStyle/>
          <a:p>
            <a:r>
              <a:rPr lang="en-US" u="sng" dirty="0"/>
              <a:t>A.L. v. Jackson County School Board</a:t>
            </a:r>
            <a:r>
              <a:rPr lang="en-US" dirty="0"/>
              <a:t>, 66 IDELR 271 (11</a:t>
            </a:r>
            <a:r>
              <a:rPr lang="en-US" baseline="30000" dirty="0"/>
              <a:t>th</a:t>
            </a:r>
            <a:r>
              <a:rPr lang="en-US" dirty="0"/>
              <a:t> Cir. 2015)</a:t>
            </a:r>
          </a:p>
          <a:p>
            <a:r>
              <a:rPr lang="en-US" dirty="0"/>
              <a:t>The court held that the district did not violate the parent’s rights or IDEA when it held an IEP Team meeting without the parent.  The district had attempted to schedule the meeting for several months, and the parent was consistently not available.  The parent called in sick on the day of the meeting and the district insisted on going forward, due to the needs of the student.  The district offered to include the parent by telephone, and the parent refused.</a:t>
            </a:r>
            <a:r>
              <a:rPr lang="en-US" i="1" dirty="0"/>
              <a:t> </a:t>
            </a:r>
            <a:endParaRPr lang="en-US" dirty="0"/>
          </a:p>
          <a:p>
            <a:endParaRPr lang="en-US" dirty="0"/>
          </a:p>
        </p:txBody>
      </p:sp>
      <p:sp>
        <p:nvSpPr>
          <p:cNvPr id="4" name="TextBox 3">
            <a:extLst>
              <a:ext uri="{FF2B5EF4-FFF2-40B4-BE49-F238E27FC236}">
                <a16:creationId xmlns:a16="http://schemas.microsoft.com/office/drawing/2014/main" xmlns="" id="{A1D65E02-7B23-40AB-A103-CF8054F37CA5}"/>
              </a:ext>
            </a:extLst>
          </p:cNvPr>
          <p:cNvSpPr txBox="1"/>
          <p:nvPr/>
        </p:nvSpPr>
        <p:spPr>
          <a:xfrm>
            <a:off x="10593635" y="6282942"/>
            <a:ext cx="449856" cy="369332"/>
          </a:xfrm>
          <a:prstGeom prst="rect">
            <a:avLst/>
          </a:prstGeom>
          <a:noFill/>
        </p:spPr>
        <p:txBody>
          <a:bodyPr wrap="square" rtlCol="0">
            <a:spAutoFit/>
          </a:bodyPr>
          <a:lstStyle/>
          <a:p>
            <a:r>
              <a:rPr lang="en-US" dirty="0"/>
              <a:t>33</a:t>
            </a:r>
          </a:p>
        </p:txBody>
      </p:sp>
    </p:spTree>
    <p:extLst>
      <p:ext uri="{BB962C8B-B14F-4D97-AF65-F5344CB8AC3E}">
        <p14:creationId xmlns:p14="http://schemas.microsoft.com/office/powerpoint/2010/main" val="1634861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9911DA-9736-4CB6-9B2C-D79406EBB01B}"/>
              </a:ext>
            </a:extLst>
          </p:cNvPr>
          <p:cNvSpPr>
            <a:spLocks noGrp="1"/>
          </p:cNvSpPr>
          <p:nvPr>
            <p:ph type="title"/>
          </p:nvPr>
        </p:nvSpPr>
        <p:spPr/>
        <p:txBody>
          <a:bodyPr>
            <a:normAutofit fontScale="90000"/>
          </a:bodyPr>
          <a:lstStyle/>
          <a:p>
            <a:r>
              <a:rPr lang="en-US" dirty="0"/>
              <a:t>The Case of Inflexible Parent / Advocates</a:t>
            </a:r>
          </a:p>
        </p:txBody>
      </p:sp>
      <p:sp>
        <p:nvSpPr>
          <p:cNvPr id="3" name="Content Placeholder 2">
            <a:extLst>
              <a:ext uri="{FF2B5EF4-FFF2-40B4-BE49-F238E27FC236}">
                <a16:creationId xmlns:a16="http://schemas.microsoft.com/office/drawing/2014/main" xmlns="" id="{D4091AA5-9444-45DD-8349-8ED765742C0B}"/>
              </a:ext>
            </a:extLst>
          </p:cNvPr>
          <p:cNvSpPr>
            <a:spLocks noGrp="1"/>
          </p:cNvSpPr>
          <p:nvPr>
            <p:ph idx="1"/>
          </p:nvPr>
        </p:nvSpPr>
        <p:spPr/>
        <p:txBody>
          <a:bodyPr>
            <a:normAutofit fontScale="85000" lnSpcReduction="20000"/>
          </a:bodyPr>
          <a:lstStyle/>
          <a:p>
            <a:r>
              <a:rPr lang="en-US" u="sng" dirty="0"/>
              <a:t>Rockwall ISD v. M.C.</a:t>
            </a:r>
            <a:r>
              <a:rPr lang="en-US" dirty="0"/>
              <a:t>, 67 IDELR 108 (5</a:t>
            </a:r>
            <a:r>
              <a:rPr lang="en-US" baseline="30000" dirty="0"/>
              <a:t>th</a:t>
            </a:r>
            <a:r>
              <a:rPr lang="en-US" dirty="0"/>
              <a:t> Cir. 2016)</a:t>
            </a:r>
          </a:p>
          <a:p>
            <a:endParaRPr lang="en-US" dirty="0"/>
          </a:p>
          <a:p>
            <a:r>
              <a:rPr lang="en-US" dirty="0"/>
              <a:t>The court concluded that the parents had taken an inflexible “all or nothing” approach at the ARDC (IEP Team) meeting.  Dissatisfied with the district’s proposed placement of their daughter, the parents sought reimbursement for private school tuition.  They won their case before the special education hearing officer, but Rockwall appealed into federal court.  The federal district court ruled for the district, and now the 5</a:t>
            </a:r>
            <a:r>
              <a:rPr lang="en-US" baseline="30000" dirty="0"/>
              <a:t>th</a:t>
            </a:r>
            <a:r>
              <a:rPr lang="en-US" dirty="0"/>
              <a:t> Circuit has affirmed. </a:t>
            </a:r>
          </a:p>
          <a:p>
            <a:endParaRPr lang="en-US" dirty="0"/>
          </a:p>
          <a:p>
            <a:r>
              <a:rPr lang="en-US" dirty="0"/>
              <a:t>The court’s opinion notes that the parents and their advocate frequently voiced their questions and ideas during the ARD meeting, and that “RISD officials repeatedly revised the language of their proposal to incorporate the parties’ suggestions.”  The court concluded that it was the parents who refused to return to the table to complete the work on the IEP unless the district agreed to their plan.  Districts are sometimes accused of going into ARDC meetings with a “predetermined” mindset.  Here, it was the other way around.</a:t>
            </a:r>
          </a:p>
          <a:p>
            <a:endParaRPr lang="en-US" dirty="0"/>
          </a:p>
        </p:txBody>
      </p:sp>
      <p:sp>
        <p:nvSpPr>
          <p:cNvPr id="4" name="TextBox 3">
            <a:extLst>
              <a:ext uri="{FF2B5EF4-FFF2-40B4-BE49-F238E27FC236}">
                <a16:creationId xmlns:a16="http://schemas.microsoft.com/office/drawing/2014/main" xmlns="" id="{D9718C63-6659-42E4-A556-88D9A6F7E072}"/>
              </a:ext>
            </a:extLst>
          </p:cNvPr>
          <p:cNvSpPr txBox="1"/>
          <p:nvPr/>
        </p:nvSpPr>
        <p:spPr>
          <a:xfrm>
            <a:off x="10593635" y="6282942"/>
            <a:ext cx="449856" cy="369332"/>
          </a:xfrm>
          <a:prstGeom prst="rect">
            <a:avLst/>
          </a:prstGeom>
          <a:noFill/>
        </p:spPr>
        <p:txBody>
          <a:bodyPr wrap="square" rtlCol="0">
            <a:spAutoFit/>
          </a:bodyPr>
          <a:lstStyle/>
          <a:p>
            <a:r>
              <a:rPr lang="en-US" dirty="0"/>
              <a:t>34</a:t>
            </a:r>
          </a:p>
        </p:txBody>
      </p:sp>
    </p:spTree>
    <p:extLst>
      <p:ext uri="{BB962C8B-B14F-4D97-AF65-F5344CB8AC3E}">
        <p14:creationId xmlns:p14="http://schemas.microsoft.com/office/powerpoint/2010/main" val="3839853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10995B-3286-4E85-9118-AA2E3399CFFE}"/>
              </a:ext>
            </a:extLst>
          </p:cNvPr>
          <p:cNvSpPr>
            <a:spLocks noGrp="1"/>
          </p:cNvSpPr>
          <p:nvPr>
            <p:ph type="title"/>
          </p:nvPr>
        </p:nvSpPr>
        <p:spPr/>
        <p:txBody>
          <a:bodyPr/>
          <a:lstStyle/>
          <a:p>
            <a:r>
              <a:rPr lang="en-US" dirty="0"/>
              <a:t>Wait, wait, we’re not done yet…</a:t>
            </a:r>
          </a:p>
        </p:txBody>
      </p:sp>
      <p:sp>
        <p:nvSpPr>
          <p:cNvPr id="3" name="Content Placeholder 2">
            <a:extLst>
              <a:ext uri="{FF2B5EF4-FFF2-40B4-BE49-F238E27FC236}">
                <a16:creationId xmlns:a16="http://schemas.microsoft.com/office/drawing/2014/main" xmlns="" id="{BB3A69A7-9D5E-47BC-BFAC-2A05C84C7E12}"/>
              </a:ext>
            </a:extLst>
          </p:cNvPr>
          <p:cNvSpPr>
            <a:spLocks noGrp="1"/>
          </p:cNvSpPr>
          <p:nvPr>
            <p:ph idx="1"/>
          </p:nvPr>
        </p:nvSpPr>
        <p:spPr/>
        <p:txBody>
          <a:bodyPr>
            <a:normAutofit lnSpcReduction="10000"/>
          </a:bodyPr>
          <a:lstStyle/>
          <a:p>
            <a:r>
              <a:rPr lang="es-US" u="sng" dirty="0"/>
              <a:t>Pangerl v. Peoria USD</a:t>
            </a:r>
            <a:r>
              <a:rPr lang="es-US" dirty="0"/>
              <a:t>, 69 IDELR 133 (D.C. Ariz. 2017)</a:t>
            </a:r>
            <a:endParaRPr lang="en-US" dirty="0"/>
          </a:p>
          <a:p>
            <a:r>
              <a:rPr lang="en-US" dirty="0"/>
              <a:t>The court held that the parent was not denied meaningful participation, even though the IEP Team finished writing the IEP after the parent left the meeting.  The court carefully distinguished the fact situation here from the facts in </a:t>
            </a:r>
            <a:r>
              <a:rPr lang="en-US" i="1" dirty="0"/>
              <a:t>Doug C. v. Hawaii DOE, </a:t>
            </a:r>
            <a:r>
              <a:rPr lang="en-US" dirty="0"/>
              <a:t>a 9</a:t>
            </a:r>
            <a:r>
              <a:rPr lang="en-US" baseline="30000" dirty="0"/>
              <a:t>th</a:t>
            </a:r>
            <a:r>
              <a:rPr lang="en-US" dirty="0"/>
              <a:t> Circuit decision cited by both parties.  Here, the Team scheduled the meeting for two hours.  The parent was accompanied by two advocates.  One of the advocates said from the beginning that she could not stay longer than the two hours.  When the two hour mark arrived, the IEP was not complete. The parent and advocates left the meeting and the rest of the team completed the process because the existing IEP was set to expire in a few days.  The district representative informed the parents, before she left, that the team would complete the process, but that they would also reconvene to make changes to the IEP. </a:t>
            </a:r>
          </a:p>
        </p:txBody>
      </p:sp>
      <p:sp>
        <p:nvSpPr>
          <p:cNvPr id="4" name="TextBox 3">
            <a:extLst>
              <a:ext uri="{FF2B5EF4-FFF2-40B4-BE49-F238E27FC236}">
                <a16:creationId xmlns:a16="http://schemas.microsoft.com/office/drawing/2014/main" xmlns="" id="{17EE95C6-022D-4DAF-A957-A5B83C59CEF9}"/>
              </a:ext>
            </a:extLst>
          </p:cNvPr>
          <p:cNvSpPr txBox="1"/>
          <p:nvPr/>
        </p:nvSpPr>
        <p:spPr>
          <a:xfrm>
            <a:off x="10593635" y="6282942"/>
            <a:ext cx="449856" cy="369332"/>
          </a:xfrm>
          <a:prstGeom prst="rect">
            <a:avLst/>
          </a:prstGeom>
          <a:noFill/>
        </p:spPr>
        <p:txBody>
          <a:bodyPr wrap="square" rtlCol="0">
            <a:spAutoFit/>
          </a:bodyPr>
          <a:lstStyle/>
          <a:p>
            <a:r>
              <a:rPr lang="en-US" dirty="0"/>
              <a:t>35</a:t>
            </a:r>
          </a:p>
        </p:txBody>
      </p:sp>
    </p:spTree>
    <p:extLst>
      <p:ext uri="{BB962C8B-B14F-4D97-AF65-F5344CB8AC3E}">
        <p14:creationId xmlns:p14="http://schemas.microsoft.com/office/powerpoint/2010/main" val="1152873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AE231C-B077-4B14-94DE-E091D6A35BF4}"/>
              </a:ext>
            </a:extLst>
          </p:cNvPr>
          <p:cNvSpPr>
            <a:spLocks noGrp="1"/>
          </p:cNvSpPr>
          <p:nvPr>
            <p:ph type="title"/>
          </p:nvPr>
        </p:nvSpPr>
        <p:spPr/>
        <p:txBody>
          <a:bodyPr/>
          <a:lstStyle/>
          <a:p>
            <a:r>
              <a:rPr lang="en-US" dirty="0"/>
              <a:t>Predetermined?  Not really!</a:t>
            </a:r>
          </a:p>
        </p:txBody>
      </p:sp>
      <p:sp>
        <p:nvSpPr>
          <p:cNvPr id="3" name="Content Placeholder 2">
            <a:extLst>
              <a:ext uri="{FF2B5EF4-FFF2-40B4-BE49-F238E27FC236}">
                <a16:creationId xmlns:a16="http://schemas.microsoft.com/office/drawing/2014/main" xmlns="" id="{3FFF43B3-0678-4D4D-A641-9949FD7DE7C0}"/>
              </a:ext>
            </a:extLst>
          </p:cNvPr>
          <p:cNvSpPr>
            <a:spLocks noGrp="1"/>
          </p:cNvSpPr>
          <p:nvPr>
            <p:ph idx="1"/>
          </p:nvPr>
        </p:nvSpPr>
        <p:spPr/>
        <p:txBody>
          <a:bodyPr>
            <a:normAutofit fontScale="85000" lnSpcReduction="20000"/>
          </a:bodyPr>
          <a:lstStyle/>
          <a:p>
            <a:r>
              <a:rPr lang="en-US" u="sng" dirty="0"/>
              <a:t>S.H. v. Tustin USD</a:t>
            </a:r>
            <a:r>
              <a:rPr lang="en-US" dirty="0"/>
              <a:t>, 69 IDELR 176 (9</a:t>
            </a:r>
            <a:r>
              <a:rPr lang="en-US" baseline="30000" dirty="0"/>
              <a:t>th</a:t>
            </a:r>
            <a:r>
              <a:rPr lang="en-US" dirty="0"/>
              <a:t> Cir. 2017)</a:t>
            </a:r>
          </a:p>
          <a:p>
            <a:endParaRPr lang="en-US" dirty="0"/>
          </a:p>
          <a:p>
            <a:r>
              <a:rPr lang="en-US" dirty="0"/>
              <a:t>This is a case where the parents allege that the district predetermined placement and denied them meaningful participation in the process.  The context was a change of placement proposed by the school after six IEP Team meetings.  The court ruled for the district. Key Quote:</a:t>
            </a:r>
          </a:p>
          <a:p>
            <a:endParaRPr lang="en-US" dirty="0"/>
          </a:p>
          <a:p>
            <a:r>
              <a:rPr lang="en-US" dirty="0"/>
              <a:t>The record clearly shows that Appellants were provided adequate—and arguably extraordinary—opportunities to participate in the placement decision.  Appellants visited the proposed placement multiple times, before and after the placement decision.  And at least one of the Appellants attended and participated in every IEP meeting, effecting many changes to the plan.</a:t>
            </a:r>
          </a:p>
          <a:p>
            <a:endParaRPr lang="en-US" dirty="0"/>
          </a:p>
          <a:p>
            <a:r>
              <a:rPr lang="en-US" i="1" dirty="0"/>
              <a:t>Comment: As seems typical, the “denial of meaningful participation” here was made by parents deeply involved in the process.</a:t>
            </a:r>
            <a:endParaRPr lang="en-US" dirty="0"/>
          </a:p>
        </p:txBody>
      </p:sp>
      <p:sp>
        <p:nvSpPr>
          <p:cNvPr id="4" name="TextBox 3">
            <a:extLst>
              <a:ext uri="{FF2B5EF4-FFF2-40B4-BE49-F238E27FC236}">
                <a16:creationId xmlns:a16="http://schemas.microsoft.com/office/drawing/2014/main" xmlns="" id="{66FBC399-BA9B-4A4D-80A7-FA42A63F044F}"/>
              </a:ext>
            </a:extLst>
          </p:cNvPr>
          <p:cNvSpPr txBox="1"/>
          <p:nvPr/>
        </p:nvSpPr>
        <p:spPr>
          <a:xfrm>
            <a:off x="10593635" y="6282942"/>
            <a:ext cx="449856" cy="369332"/>
          </a:xfrm>
          <a:prstGeom prst="rect">
            <a:avLst/>
          </a:prstGeom>
          <a:noFill/>
        </p:spPr>
        <p:txBody>
          <a:bodyPr wrap="square" rtlCol="0">
            <a:spAutoFit/>
          </a:bodyPr>
          <a:lstStyle/>
          <a:p>
            <a:r>
              <a:rPr lang="en-US" dirty="0"/>
              <a:t>37</a:t>
            </a:r>
          </a:p>
        </p:txBody>
      </p:sp>
    </p:spTree>
    <p:extLst>
      <p:ext uri="{BB962C8B-B14F-4D97-AF65-F5344CB8AC3E}">
        <p14:creationId xmlns:p14="http://schemas.microsoft.com/office/powerpoint/2010/main" val="1789238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Timing of the IEP</a:t>
            </a:r>
          </a:p>
        </p:txBody>
      </p:sp>
      <p:sp>
        <p:nvSpPr>
          <p:cNvPr id="3" name="Content Placeholder 2"/>
          <p:cNvSpPr>
            <a:spLocks noGrp="1"/>
          </p:cNvSpPr>
          <p:nvPr>
            <p:ph idx="1"/>
          </p:nvPr>
        </p:nvSpPr>
        <p:spPr/>
        <p:txBody>
          <a:bodyPr>
            <a:normAutofit/>
          </a:bodyPr>
          <a:lstStyle/>
          <a:p>
            <a:r>
              <a:rPr lang="en-US" u="sng" dirty="0"/>
              <a:t>A.L. v. Alamo Heights ISD</a:t>
            </a:r>
            <a:r>
              <a:rPr lang="en-US" dirty="0"/>
              <a:t>, 73 IDELR 71 (W.D. Tex. 2018)</a:t>
            </a:r>
          </a:p>
          <a:p>
            <a:r>
              <a:rPr lang="en-US" dirty="0"/>
              <a:t>The court held that the district had an IEP in place at the beginning of the school year, as required by law.  The problem was that the parent disagreed with the proposed IEP at an ARDC meeting held just before the start of the school year.  So the district provided Prior Written Notice, informing the parent that the previous year’s IEP would be continued until the ARDC could agree on new goals.  Good enough</a:t>
            </a:r>
          </a:p>
        </p:txBody>
      </p:sp>
      <p:sp>
        <p:nvSpPr>
          <p:cNvPr id="4" name="TextBox 3">
            <a:extLst>
              <a:ext uri="{FF2B5EF4-FFF2-40B4-BE49-F238E27FC236}">
                <a16:creationId xmlns:a16="http://schemas.microsoft.com/office/drawing/2014/main" xmlns="" id="{FC9B3709-1D07-411A-8578-7ABA659F117E}"/>
              </a:ext>
            </a:extLst>
          </p:cNvPr>
          <p:cNvSpPr txBox="1"/>
          <p:nvPr/>
        </p:nvSpPr>
        <p:spPr>
          <a:xfrm>
            <a:off x="10593635" y="6282942"/>
            <a:ext cx="449856" cy="369332"/>
          </a:xfrm>
          <a:prstGeom prst="rect">
            <a:avLst/>
          </a:prstGeom>
          <a:noFill/>
        </p:spPr>
        <p:txBody>
          <a:bodyPr wrap="square" rtlCol="0">
            <a:spAutoFit/>
          </a:bodyPr>
          <a:lstStyle/>
          <a:p>
            <a:r>
              <a:rPr lang="en-US" dirty="0"/>
              <a:t>38</a:t>
            </a:r>
          </a:p>
        </p:txBody>
      </p:sp>
    </p:spTree>
    <p:extLst>
      <p:ext uri="{BB962C8B-B14F-4D97-AF65-F5344CB8AC3E}">
        <p14:creationId xmlns:p14="http://schemas.microsoft.com/office/powerpoint/2010/main" val="1459495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Overly ambitious is not appropriately ambitious</a:t>
            </a:r>
          </a:p>
        </p:txBody>
      </p:sp>
      <p:sp>
        <p:nvSpPr>
          <p:cNvPr id="3" name="Content Placeholder 2"/>
          <p:cNvSpPr>
            <a:spLocks noGrp="1"/>
          </p:cNvSpPr>
          <p:nvPr>
            <p:ph idx="1"/>
          </p:nvPr>
        </p:nvSpPr>
        <p:spPr/>
        <p:txBody>
          <a:bodyPr/>
          <a:lstStyle/>
          <a:p>
            <a:r>
              <a:rPr lang="en-US" u="sng" dirty="0"/>
              <a:t>E.R. v. Spring Branch ISD</a:t>
            </a:r>
            <a:r>
              <a:rPr lang="en-US" dirty="0"/>
              <a:t>, 73 IDELR 112 (5</a:t>
            </a:r>
            <a:r>
              <a:rPr lang="en-US" baseline="30000" dirty="0"/>
              <a:t>th</a:t>
            </a:r>
            <a:r>
              <a:rPr lang="en-US" dirty="0"/>
              <a:t> Cir. 2018)</a:t>
            </a:r>
          </a:p>
          <a:p>
            <a:r>
              <a:rPr lang="en-US" dirty="0"/>
              <a:t>The parents argued that the IEP was fatally flawed because it only addressed the student’s “critical needs” and did not include every grade level TEKS standard for 4</a:t>
            </a:r>
            <a:r>
              <a:rPr lang="en-US" baseline="30000" dirty="0"/>
              <a:t>th</a:t>
            </a:r>
            <a:r>
              <a:rPr lang="en-US" dirty="0"/>
              <a:t> grade. But the court noted that “providing [the student] with every single TEKS strand and standard would not have been individualized. To the contrary, excessive goals could have put her in a position where success would have been exceedingly unlikely.”  </a:t>
            </a:r>
          </a:p>
          <a:p>
            <a:pPr marL="0" indent="0">
              <a:buNone/>
            </a:pPr>
            <a:endParaRPr lang="en-US" dirty="0"/>
          </a:p>
        </p:txBody>
      </p:sp>
      <p:sp>
        <p:nvSpPr>
          <p:cNvPr id="4" name="TextBox 3">
            <a:extLst>
              <a:ext uri="{FF2B5EF4-FFF2-40B4-BE49-F238E27FC236}">
                <a16:creationId xmlns:a16="http://schemas.microsoft.com/office/drawing/2014/main" xmlns="" id="{BFA18AD8-92F0-48A1-9C47-BE86941B7329}"/>
              </a:ext>
            </a:extLst>
          </p:cNvPr>
          <p:cNvSpPr txBox="1"/>
          <p:nvPr/>
        </p:nvSpPr>
        <p:spPr>
          <a:xfrm>
            <a:off x="10593635" y="6282942"/>
            <a:ext cx="449856" cy="369332"/>
          </a:xfrm>
          <a:prstGeom prst="rect">
            <a:avLst/>
          </a:prstGeom>
          <a:noFill/>
        </p:spPr>
        <p:txBody>
          <a:bodyPr wrap="square" rtlCol="0">
            <a:spAutoFit/>
          </a:bodyPr>
          <a:lstStyle/>
          <a:p>
            <a:r>
              <a:rPr lang="en-US" dirty="0"/>
              <a:t>39</a:t>
            </a:r>
          </a:p>
        </p:txBody>
      </p:sp>
    </p:spTree>
    <p:extLst>
      <p:ext uri="{BB962C8B-B14F-4D97-AF65-F5344CB8AC3E}">
        <p14:creationId xmlns:p14="http://schemas.microsoft.com/office/powerpoint/2010/main" val="1399850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Meaningful Participation and Then Some!</a:t>
            </a:r>
          </a:p>
        </p:txBody>
      </p:sp>
      <p:sp>
        <p:nvSpPr>
          <p:cNvPr id="3" name="Content Placeholder 2"/>
          <p:cNvSpPr>
            <a:spLocks noGrp="1"/>
          </p:cNvSpPr>
          <p:nvPr>
            <p:ph idx="1"/>
          </p:nvPr>
        </p:nvSpPr>
        <p:spPr/>
        <p:txBody>
          <a:bodyPr>
            <a:normAutofit fontScale="92500" lnSpcReduction="20000"/>
          </a:bodyPr>
          <a:lstStyle/>
          <a:p>
            <a:endParaRPr lang="en-US" u="sng" dirty="0"/>
          </a:p>
          <a:p>
            <a:r>
              <a:rPr lang="en-US" u="sng" dirty="0"/>
              <a:t>F.L. v. Board of Education of the Great Neck Union Free School District</a:t>
            </a:r>
            <a:r>
              <a:rPr lang="en-US" dirty="0"/>
              <a:t>, 72 IDELR 232 (2</a:t>
            </a:r>
            <a:r>
              <a:rPr lang="en-US" baseline="30000" dirty="0"/>
              <a:t>nd</a:t>
            </a:r>
            <a:r>
              <a:rPr lang="en-US" dirty="0"/>
              <a:t> Cir. 2018)</a:t>
            </a:r>
          </a:p>
          <a:p>
            <a:r>
              <a:rPr lang="en-US" dirty="0"/>
              <a:t>The hearing officer had ruled that the district committed a procedural error when it “consistently disregarded the father’s concerns.”  The district court overturned that decision and here, the Circuit Court affirms, noting that “the audio recordings and over 500 pages of transcripts of those recorded meetings” made it clear that the father’s concerns were listened to. There were at least eight IEP Team meetings with at least 10 people at each meeting. </a:t>
            </a:r>
          </a:p>
          <a:p>
            <a:r>
              <a:rPr lang="en-US" i="1" dirty="0"/>
              <a:t>Comment: Eight meetings, with ten people at each.  Audio recordings that were transcribed, producing over 500 pages. And the father claims that no one listened.  Worse than that, the initial hearing officer failed to recognize the difference between being listened to vs. getting what you want.  Parents are entitled to the former, but not the latter.</a:t>
            </a:r>
            <a:endParaRPr lang="en-US" dirty="0"/>
          </a:p>
          <a:p>
            <a:pPr marL="0" indent="0">
              <a:buNone/>
            </a:pPr>
            <a:endParaRPr lang="en-US" dirty="0"/>
          </a:p>
        </p:txBody>
      </p:sp>
      <p:sp>
        <p:nvSpPr>
          <p:cNvPr id="4" name="TextBox 3">
            <a:extLst>
              <a:ext uri="{FF2B5EF4-FFF2-40B4-BE49-F238E27FC236}">
                <a16:creationId xmlns:a16="http://schemas.microsoft.com/office/drawing/2014/main" xmlns="" id="{1C9C3781-BC70-4440-8BA1-D49BDB06CA8F}"/>
              </a:ext>
            </a:extLst>
          </p:cNvPr>
          <p:cNvSpPr txBox="1"/>
          <p:nvPr/>
        </p:nvSpPr>
        <p:spPr>
          <a:xfrm>
            <a:off x="10593635" y="6282942"/>
            <a:ext cx="449856" cy="369332"/>
          </a:xfrm>
          <a:prstGeom prst="rect">
            <a:avLst/>
          </a:prstGeom>
          <a:noFill/>
        </p:spPr>
        <p:txBody>
          <a:bodyPr wrap="square" rtlCol="0">
            <a:spAutoFit/>
          </a:bodyPr>
          <a:lstStyle/>
          <a:p>
            <a:r>
              <a:rPr lang="en-US" dirty="0"/>
              <a:t>40</a:t>
            </a:r>
          </a:p>
        </p:txBody>
      </p:sp>
    </p:spTree>
    <p:extLst>
      <p:ext uri="{BB962C8B-B14F-4D97-AF65-F5344CB8AC3E}">
        <p14:creationId xmlns:p14="http://schemas.microsoft.com/office/powerpoint/2010/main" val="3689227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has the Supreme Court said about a parent’s role under IDEA?</a:t>
            </a:r>
          </a:p>
        </p:txBody>
      </p:sp>
      <p:sp>
        <p:nvSpPr>
          <p:cNvPr id="3" name="Content Placeholder 2"/>
          <p:cNvSpPr>
            <a:spLocks noGrp="1"/>
          </p:cNvSpPr>
          <p:nvPr>
            <p:ph idx="1"/>
          </p:nvPr>
        </p:nvSpPr>
        <p:spPr>
          <a:xfrm>
            <a:off x="933467" y="1663547"/>
            <a:ext cx="9885096" cy="4049356"/>
          </a:xfrm>
        </p:spPr>
        <p:txBody>
          <a:bodyPr/>
          <a:lstStyle/>
          <a:p>
            <a:r>
              <a:rPr lang="en-US" dirty="0"/>
              <a:t>“The core of the statute, however, is the cooperative process that it establishes between parents and schools.”  School districts have a “natural advantage” in information and expertise, but Congress addressed this when it obliged schools to safeguard the procedural rights of parents and to share information with them.  </a:t>
            </a:r>
            <a:r>
              <a:rPr lang="en-US" i="1" dirty="0"/>
              <a:t>Schaffer v. Weast, </a:t>
            </a:r>
            <a:r>
              <a:rPr lang="en-US" dirty="0"/>
              <a:t>126 S. Ct. 528, 536 (2005). </a:t>
            </a:r>
          </a:p>
          <a:p>
            <a:pPr marL="0" indent="0">
              <a:buNone/>
            </a:pPr>
            <a:endParaRPr lang="en-US" dirty="0"/>
          </a:p>
        </p:txBody>
      </p:sp>
      <p:sp>
        <p:nvSpPr>
          <p:cNvPr id="6" name="TextBox 5">
            <a:extLst>
              <a:ext uri="{FF2B5EF4-FFF2-40B4-BE49-F238E27FC236}">
                <a16:creationId xmlns:a16="http://schemas.microsoft.com/office/drawing/2014/main" xmlns="" id="{0A6AE1C5-6FD9-4917-81D5-AF5657B8ECE1}"/>
              </a:ext>
            </a:extLst>
          </p:cNvPr>
          <p:cNvSpPr txBox="1"/>
          <p:nvPr/>
        </p:nvSpPr>
        <p:spPr>
          <a:xfrm>
            <a:off x="10818563" y="6488668"/>
            <a:ext cx="309700" cy="369332"/>
          </a:xfrm>
          <a:prstGeom prst="rect">
            <a:avLst/>
          </a:prstGeom>
          <a:noFill/>
        </p:spPr>
        <p:txBody>
          <a:bodyPr wrap="none" rtlCol="0">
            <a:spAutoFit/>
          </a:bodyPr>
          <a:lstStyle/>
          <a:p>
            <a:fld id="{0ABA72AB-5AE4-4B12-A0BD-B0A6AD5909DE}" type="slidenum">
              <a:rPr lang="en-US" smtClean="0"/>
              <a:t>4</a:t>
            </a:fld>
            <a:endParaRPr lang="en-US" dirty="0"/>
          </a:p>
        </p:txBody>
      </p:sp>
    </p:spTree>
    <p:extLst>
      <p:ext uri="{BB962C8B-B14F-4D97-AF65-F5344CB8AC3E}">
        <p14:creationId xmlns:p14="http://schemas.microsoft.com/office/powerpoint/2010/main" val="3800794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about the dissenting member of our team? </a:t>
            </a:r>
          </a:p>
        </p:txBody>
      </p:sp>
      <p:sp>
        <p:nvSpPr>
          <p:cNvPr id="3" name="Content Placeholder 2"/>
          <p:cNvSpPr>
            <a:spLocks noGrp="1"/>
          </p:cNvSpPr>
          <p:nvPr>
            <p:ph idx="1"/>
          </p:nvPr>
        </p:nvSpPr>
        <p:spPr/>
        <p:txBody>
          <a:bodyPr>
            <a:normAutofit/>
          </a:bodyPr>
          <a:lstStyle/>
          <a:p>
            <a:r>
              <a:rPr lang="en-US" u="sng" dirty="0"/>
              <a:t>Letter to Zirkel</a:t>
            </a:r>
            <a:r>
              <a:rPr lang="en-US" dirty="0"/>
              <a:t>, 72 IDELR 46 (OSEP 2018)</a:t>
            </a:r>
          </a:p>
          <a:p>
            <a:r>
              <a:rPr lang="en-US" dirty="0"/>
              <a:t>OSEP says that IDEA does not give guidance on whether or not the opinions of a dissenting member of the IEP Team should be included in the student’s record.  However, in the context of the evaluation of a student for a specific learning disability there is a provision calling for members of the team who disagree to submit a written statement.  As to other situations, IDEA does not speak to it, so it is up to state and/or local policy.</a:t>
            </a:r>
          </a:p>
          <a:p>
            <a:pPr marL="0" indent="0">
              <a:buNone/>
            </a:pPr>
            <a:endParaRPr lang="en-US" dirty="0"/>
          </a:p>
        </p:txBody>
      </p:sp>
      <p:sp>
        <p:nvSpPr>
          <p:cNvPr id="4" name="TextBox 3">
            <a:extLst>
              <a:ext uri="{FF2B5EF4-FFF2-40B4-BE49-F238E27FC236}">
                <a16:creationId xmlns:a16="http://schemas.microsoft.com/office/drawing/2014/main" xmlns="" id="{EC50FD97-ADB4-4711-BF84-4333C8166434}"/>
              </a:ext>
            </a:extLst>
          </p:cNvPr>
          <p:cNvSpPr txBox="1"/>
          <p:nvPr/>
        </p:nvSpPr>
        <p:spPr>
          <a:xfrm>
            <a:off x="10593635" y="6282942"/>
            <a:ext cx="449856" cy="369332"/>
          </a:xfrm>
          <a:prstGeom prst="rect">
            <a:avLst/>
          </a:prstGeom>
          <a:noFill/>
        </p:spPr>
        <p:txBody>
          <a:bodyPr wrap="square" rtlCol="0">
            <a:spAutoFit/>
          </a:bodyPr>
          <a:lstStyle/>
          <a:p>
            <a:r>
              <a:rPr lang="en-US" dirty="0"/>
              <a:t>41</a:t>
            </a:r>
          </a:p>
        </p:txBody>
      </p:sp>
    </p:spTree>
    <p:extLst>
      <p:ext uri="{BB962C8B-B14F-4D97-AF65-F5344CB8AC3E}">
        <p14:creationId xmlns:p14="http://schemas.microsoft.com/office/powerpoint/2010/main" val="3478628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50582" y="1663700"/>
            <a:ext cx="8851098" cy="4979988"/>
          </a:xfrm>
        </p:spPr>
      </p:pic>
      <p:sp>
        <p:nvSpPr>
          <p:cNvPr id="6" name="TextBox 5"/>
          <p:cNvSpPr txBox="1"/>
          <p:nvPr/>
        </p:nvSpPr>
        <p:spPr>
          <a:xfrm>
            <a:off x="1952626" y="6324600"/>
            <a:ext cx="3133724" cy="246221"/>
          </a:xfrm>
          <a:prstGeom prst="rect">
            <a:avLst/>
          </a:prstGeom>
          <a:noFill/>
        </p:spPr>
        <p:txBody>
          <a:bodyPr wrap="square" rtlCol="0">
            <a:spAutoFit/>
          </a:bodyPr>
          <a:lstStyle/>
          <a:p>
            <a:r>
              <a:rPr lang="en-US" sz="1000" dirty="0"/>
              <a:t>© 2019: Walsh Gallegos Treviño Russo &amp; Kyle P.C.</a:t>
            </a:r>
          </a:p>
        </p:txBody>
      </p:sp>
    </p:spTree>
    <p:extLst>
      <p:ext uri="{BB962C8B-B14F-4D97-AF65-F5344CB8AC3E}">
        <p14:creationId xmlns:p14="http://schemas.microsoft.com/office/powerpoint/2010/main" val="814201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parents’ rights under the law?</a:t>
            </a:r>
          </a:p>
        </p:txBody>
      </p:sp>
      <p:sp>
        <p:nvSpPr>
          <p:cNvPr id="3" name="Content Placeholder 2"/>
          <p:cNvSpPr>
            <a:spLocks noGrp="1"/>
          </p:cNvSpPr>
          <p:nvPr>
            <p:ph idx="1"/>
          </p:nvPr>
        </p:nvSpPr>
        <p:spPr/>
        <p:txBody>
          <a:bodyPr/>
          <a:lstStyle/>
          <a:p>
            <a:r>
              <a:rPr lang="en-US" dirty="0"/>
              <a:t>Right to a Due Process Hearing (DPH)</a:t>
            </a:r>
          </a:p>
          <a:p>
            <a:r>
              <a:rPr lang="en-US" dirty="0"/>
              <a:t>Right to Prior Written Notice</a:t>
            </a:r>
          </a:p>
          <a:p>
            <a:r>
              <a:rPr lang="en-US" dirty="0"/>
              <a:t>Right to be a part of the ARD Committee</a:t>
            </a:r>
          </a:p>
          <a:p>
            <a:r>
              <a:rPr lang="en-US" dirty="0"/>
              <a:t>Right to Consent</a:t>
            </a:r>
          </a:p>
          <a:p>
            <a:r>
              <a:rPr lang="en-US" dirty="0"/>
              <a:t>Right to Revoke Consent</a:t>
            </a:r>
          </a:p>
          <a:p>
            <a:r>
              <a:rPr lang="en-US" dirty="0"/>
              <a:t>Right to Place their child in Private School</a:t>
            </a:r>
          </a:p>
          <a:p>
            <a:r>
              <a:rPr lang="en-US" dirty="0"/>
              <a:t>Right to Inspect and Review Records</a:t>
            </a:r>
          </a:p>
          <a:p>
            <a:r>
              <a:rPr lang="en-US" dirty="0"/>
              <a:t>Right to an IEE</a:t>
            </a:r>
          </a:p>
          <a:p>
            <a:r>
              <a:rPr lang="en-US" dirty="0"/>
              <a:t>Right to a copy of Notice of Procedural Safeguards</a:t>
            </a:r>
          </a:p>
          <a:p>
            <a:endParaRPr lang="en-US" dirty="0"/>
          </a:p>
        </p:txBody>
      </p:sp>
      <p:sp>
        <p:nvSpPr>
          <p:cNvPr id="4" name="TextBox 3">
            <a:extLst>
              <a:ext uri="{FF2B5EF4-FFF2-40B4-BE49-F238E27FC236}">
                <a16:creationId xmlns:a16="http://schemas.microsoft.com/office/drawing/2014/main" xmlns="" id="{BCC1C8E8-C02F-4347-95DC-76C56E64BE92}"/>
              </a:ext>
            </a:extLst>
          </p:cNvPr>
          <p:cNvSpPr txBox="1"/>
          <p:nvPr/>
        </p:nvSpPr>
        <p:spPr>
          <a:xfrm>
            <a:off x="10818563" y="6458505"/>
            <a:ext cx="343950"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3831645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were you really thinking…?</a:t>
            </a:r>
          </a:p>
        </p:txBody>
      </p:sp>
      <p:sp>
        <p:nvSpPr>
          <p:cNvPr id="3" name="Content Placeholder 2"/>
          <p:cNvSpPr>
            <a:spLocks noGrp="1"/>
          </p:cNvSpPr>
          <p:nvPr>
            <p:ph idx="1"/>
          </p:nvPr>
        </p:nvSpPr>
        <p:spPr/>
        <p:txBody>
          <a:bodyPr/>
          <a:lstStyle/>
          <a:p>
            <a:r>
              <a:rPr lang="en-US" sz="2800" dirty="0">
                <a:solidFill>
                  <a:prstClr val="black"/>
                </a:solidFill>
              </a:rPr>
              <a:t>Parent asks that all (eight) of the child’s teachers be present at the ARD meeting.</a:t>
            </a:r>
          </a:p>
          <a:p>
            <a:pPr marL="0" indent="0">
              <a:buNone/>
            </a:pPr>
            <a:r>
              <a:rPr lang="en-US" sz="2800" b="1" dirty="0">
                <a:solidFill>
                  <a:prstClr val="black"/>
                </a:solidFill>
                <a:latin typeface="+mj-lt"/>
              </a:rPr>
              <a:t>What is the best practice?</a:t>
            </a:r>
            <a:endParaRPr lang="en-US" sz="2800" b="1" dirty="0">
              <a:latin typeface="+mj-lt"/>
            </a:endParaRPr>
          </a:p>
          <a:p>
            <a:pPr marL="0" indent="0">
              <a:buNone/>
            </a:pPr>
            <a:endParaRPr lang="en-US" dirty="0"/>
          </a:p>
          <a:p>
            <a:pPr marL="0" indent="0">
              <a:buNone/>
            </a:pPr>
            <a:r>
              <a:rPr lang="en-US" dirty="0"/>
              <a:t>	</a:t>
            </a:r>
          </a:p>
        </p:txBody>
      </p:sp>
      <p:sp>
        <p:nvSpPr>
          <p:cNvPr id="4" name="TextBox 3">
            <a:extLst>
              <a:ext uri="{FF2B5EF4-FFF2-40B4-BE49-F238E27FC236}">
                <a16:creationId xmlns:a16="http://schemas.microsoft.com/office/drawing/2014/main" xmlns="" id="{06CBBDAC-5A36-409A-8798-C956A49DA05F}"/>
              </a:ext>
            </a:extLst>
          </p:cNvPr>
          <p:cNvSpPr txBox="1"/>
          <p:nvPr/>
        </p:nvSpPr>
        <p:spPr>
          <a:xfrm>
            <a:off x="10818563" y="6488668"/>
            <a:ext cx="309700" cy="369332"/>
          </a:xfrm>
          <a:prstGeom prst="rect">
            <a:avLst/>
          </a:prstGeom>
          <a:noFill/>
        </p:spPr>
        <p:txBody>
          <a:bodyPr wrap="none" rtlCol="0">
            <a:spAutoFit/>
          </a:bodyPr>
          <a:lstStyle/>
          <a:p>
            <a:r>
              <a:rPr lang="en-US" dirty="0"/>
              <a:t>6</a:t>
            </a:r>
          </a:p>
        </p:txBody>
      </p:sp>
    </p:spTree>
    <p:extLst>
      <p:ext uri="{BB962C8B-B14F-4D97-AF65-F5344CB8AC3E}">
        <p14:creationId xmlns:p14="http://schemas.microsoft.com/office/powerpoint/2010/main" val="236960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were you really thinking…?</a:t>
            </a:r>
          </a:p>
        </p:txBody>
      </p:sp>
      <p:sp>
        <p:nvSpPr>
          <p:cNvPr id="3" name="Content Placeholder 2"/>
          <p:cNvSpPr>
            <a:spLocks noGrp="1"/>
          </p:cNvSpPr>
          <p:nvPr>
            <p:ph idx="1"/>
          </p:nvPr>
        </p:nvSpPr>
        <p:spPr>
          <a:xfrm>
            <a:off x="933467" y="1663547"/>
            <a:ext cx="9628272" cy="4854699"/>
          </a:xfrm>
        </p:spPr>
        <p:txBody>
          <a:bodyPr>
            <a:normAutofit/>
          </a:bodyPr>
          <a:lstStyle/>
          <a:p>
            <a:r>
              <a:rPr lang="en-US" sz="2800" dirty="0">
                <a:solidFill>
                  <a:prstClr val="black"/>
                </a:solidFill>
              </a:rPr>
              <a:t>Parent’s invitee becomes loud and takes over the meeting. </a:t>
            </a:r>
          </a:p>
          <a:p>
            <a:pPr marL="0" indent="0">
              <a:buNone/>
            </a:pPr>
            <a:r>
              <a:rPr lang="en-US" sz="2800" b="1" dirty="0">
                <a:solidFill>
                  <a:prstClr val="black"/>
                </a:solidFill>
                <a:latin typeface="+mj-lt"/>
              </a:rPr>
              <a:t>What is the best practice?</a:t>
            </a:r>
            <a:endParaRPr lang="en-US" sz="2800" b="1" dirty="0">
              <a:latin typeface="+mj-lt"/>
            </a:endParaRPr>
          </a:p>
        </p:txBody>
      </p:sp>
      <p:sp>
        <p:nvSpPr>
          <p:cNvPr id="4" name="TextBox 3">
            <a:extLst>
              <a:ext uri="{FF2B5EF4-FFF2-40B4-BE49-F238E27FC236}">
                <a16:creationId xmlns:a16="http://schemas.microsoft.com/office/drawing/2014/main" xmlns="" id="{7DD9A4B8-DC8D-45AF-97C0-83B2412D9CDB}"/>
              </a:ext>
            </a:extLst>
          </p:cNvPr>
          <p:cNvSpPr txBox="1"/>
          <p:nvPr/>
        </p:nvSpPr>
        <p:spPr>
          <a:xfrm>
            <a:off x="10746297" y="6409189"/>
            <a:ext cx="309700" cy="369332"/>
          </a:xfrm>
          <a:prstGeom prst="rect">
            <a:avLst/>
          </a:prstGeom>
          <a:noFill/>
        </p:spPr>
        <p:txBody>
          <a:bodyPr wrap="none" rtlCol="0">
            <a:spAutoFit/>
          </a:bodyPr>
          <a:lstStyle/>
          <a:p>
            <a:r>
              <a:rPr lang="en-US" dirty="0"/>
              <a:t>7</a:t>
            </a:r>
          </a:p>
        </p:txBody>
      </p:sp>
    </p:spTree>
    <p:extLst>
      <p:ext uri="{BB962C8B-B14F-4D97-AF65-F5344CB8AC3E}">
        <p14:creationId xmlns:p14="http://schemas.microsoft.com/office/powerpoint/2010/main" val="1247633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What were you really thinking…?</a:t>
            </a:r>
          </a:p>
        </p:txBody>
      </p:sp>
      <p:sp>
        <p:nvSpPr>
          <p:cNvPr id="3" name="Content Placeholder 2"/>
          <p:cNvSpPr>
            <a:spLocks noGrp="1"/>
          </p:cNvSpPr>
          <p:nvPr>
            <p:ph idx="1"/>
          </p:nvPr>
        </p:nvSpPr>
        <p:spPr/>
        <p:txBody>
          <a:bodyPr>
            <a:normAutofit/>
          </a:bodyPr>
          <a:lstStyle/>
          <a:p>
            <a:endParaRPr lang="en-US" dirty="0"/>
          </a:p>
          <a:p>
            <a:r>
              <a:rPr lang="en-US" sz="2800" dirty="0">
                <a:solidFill>
                  <a:prstClr val="black"/>
                </a:solidFill>
              </a:rPr>
              <a:t>Mother wants to keep child’s biological father from attending meeting. </a:t>
            </a:r>
          </a:p>
          <a:p>
            <a:pPr marL="0" indent="0">
              <a:buNone/>
            </a:pPr>
            <a:r>
              <a:rPr lang="en-US" sz="2800" b="1" dirty="0">
                <a:solidFill>
                  <a:prstClr val="black"/>
                </a:solidFill>
                <a:latin typeface="+mj-lt"/>
              </a:rPr>
              <a:t>What is the best practice?</a:t>
            </a:r>
            <a:endParaRPr lang="en-US" sz="2800" b="1" dirty="0">
              <a:latin typeface="+mj-lt"/>
            </a:endParaRPr>
          </a:p>
          <a:p>
            <a:pPr marL="0" indent="0">
              <a:buNone/>
            </a:pPr>
            <a:endParaRPr lang="en-US" dirty="0"/>
          </a:p>
        </p:txBody>
      </p:sp>
      <p:sp>
        <p:nvSpPr>
          <p:cNvPr id="4" name="TextBox 3">
            <a:extLst>
              <a:ext uri="{FF2B5EF4-FFF2-40B4-BE49-F238E27FC236}">
                <a16:creationId xmlns:a16="http://schemas.microsoft.com/office/drawing/2014/main" xmlns="" id="{C770F9A5-F4C3-4CB4-9C11-C919E470C89A}"/>
              </a:ext>
            </a:extLst>
          </p:cNvPr>
          <p:cNvSpPr txBox="1"/>
          <p:nvPr/>
        </p:nvSpPr>
        <p:spPr>
          <a:xfrm>
            <a:off x="10818563" y="6458505"/>
            <a:ext cx="309700" cy="369332"/>
          </a:xfrm>
          <a:prstGeom prst="rect">
            <a:avLst/>
          </a:prstGeom>
          <a:noFill/>
        </p:spPr>
        <p:txBody>
          <a:bodyPr wrap="none" rtlCol="0">
            <a:spAutoFit/>
          </a:bodyPr>
          <a:lstStyle/>
          <a:p>
            <a:r>
              <a:rPr lang="en-US" dirty="0"/>
              <a:t>8</a:t>
            </a:r>
          </a:p>
        </p:txBody>
      </p:sp>
    </p:spTree>
    <p:extLst>
      <p:ext uri="{BB962C8B-B14F-4D97-AF65-F5344CB8AC3E}">
        <p14:creationId xmlns:p14="http://schemas.microsoft.com/office/powerpoint/2010/main" val="3563521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r>
              <a:rPr lang="en-US" sz="2800" b="1" i="1" dirty="0"/>
              <a:t>Strategy 2:  Do Not Compromise Professional Judgment in an Effort to Reach Consensus with the Parent at an ARD Committee Meeting</a:t>
            </a:r>
          </a:p>
          <a:p>
            <a:pPr marL="0" indent="0">
              <a:buNone/>
            </a:pPr>
            <a:endParaRPr lang="en-US" dirty="0"/>
          </a:p>
        </p:txBody>
      </p:sp>
      <p:sp>
        <p:nvSpPr>
          <p:cNvPr id="5" name="TextBox 4">
            <a:extLst>
              <a:ext uri="{FF2B5EF4-FFF2-40B4-BE49-F238E27FC236}">
                <a16:creationId xmlns:a16="http://schemas.microsoft.com/office/drawing/2014/main" xmlns="" id="{DA235E71-5099-4478-AA24-790C287608D0}"/>
              </a:ext>
            </a:extLst>
          </p:cNvPr>
          <p:cNvSpPr txBox="1"/>
          <p:nvPr/>
        </p:nvSpPr>
        <p:spPr>
          <a:xfrm>
            <a:off x="10751451" y="6273839"/>
            <a:ext cx="309700" cy="369332"/>
          </a:xfrm>
          <a:prstGeom prst="rect">
            <a:avLst/>
          </a:prstGeom>
          <a:noFill/>
        </p:spPr>
        <p:txBody>
          <a:bodyPr wrap="none" rtlCol="0">
            <a:spAutoFit/>
          </a:bodyPr>
          <a:lstStyle/>
          <a:p>
            <a:r>
              <a:rPr lang="en-US" dirty="0"/>
              <a:t>9</a:t>
            </a:r>
          </a:p>
        </p:txBody>
      </p:sp>
    </p:spTree>
    <p:extLst>
      <p:ext uri="{BB962C8B-B14F-4D97-AF65-F5344CB8AC3E}">
        <p14:creationId xmlns:p14="http://schemas.microsoft.com/office/powerpoint/2010/main" val="16379702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Walsh Gallegos">
      <a:dk1>
        <a:srgbClr val="696C72"/>
      </a:dk1>
      <a:lt1>
        <a:srgbClr val="FFFFFF"/>
      </a:lt1>
      <a:dk2>
        <a:srgbClr val="929496"/>
      </a:dk2>
      <a:lt2>
        <a:srgbClr val="DDD7D1"/>
      </a:lt2>
      <a:accent1>
        <a:srgbClr val="FFE000"/>
      </a:accent1>
      <a:accent2>
        <a:srgbClr val="DDD7D1"/>
      </a:accent2>
      <a:accent3>
        <a:srgbClr val="929496"/>
      </a:accent3>
      <a:accent4>
        <a:srgbClr val="696C72"/>
      </a:accent4>
      <a:accent5>
        <a:srgbClr val="FFE000"/>
      </a:accent5>
      <a:accent6>
        <a:srgbClr val="DDD7D1"/>
      </a:accent6>
      <a:hlink>
        <a:srgbClr val="929496"/>
      </a:hlink>
      <a:folHlink>
        <a:srgbClr val="696C72"/>
      </a:folHlink>
    </a:clrScheme>
    <a:fontScheme name="Walsh Gallegos">
      <a:majorFont>
        <a:latin typeface="Century Gothic"/>
        <a:ea typeface=""/>
        <a:cs typeface=""/>
      </a:majorFont>
      <a:minorFont>
        <a:latin typeface="Segoe UI"/>
        <a:ea typeface=""/>
        <a:cs typeface=""/>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resentation2" id="{1E2A49DB-B9B6-4464-9EFF-75E0D673C8C8}" vid="{630D8FF8-FB0B-4C9E-A76C-57B38ADF23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Template 1</Template>
  <TotalTime>324</TotalTime>
  <Words>2977</Words>
  <Application>Microsoft Office PowerPoint</Application>
  <PresentationFormat>Custom</PresentationFormat>
  <Paragraphs>179</Paragraphs>
  <Slides>41</Slides>
  <Notes>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Parallax</vt:lpstr>
      <vt:lpstr>The Good, The Bad, and the Ugly:  How to Handle any ARD Situation </vt:lpstr>
      <vt:lpstr>The Basics: ARD 101</vt:lpstr>
      <vt:lpstr>PowerPoint Presentation</vt:lpstr>
      <vt:lpstr>What has the Supreme Court said about a parent’s role under IDEA?</vt:lpstr>
      <vt:lpstr>What are parents’ rights under the law?</vt:lpstr>
      <vt:lpstr>What were you really thinking…?</vt:lpstr>
      <vt:lpstr>What were you really thinking…?</vt:lpstr>
      <vt:lpstr>What were you really thinking…?</vt:lpstr>
      <vt:lpstr>PowerPoint Presentation</vt:lpstr>
      <vt:lpstr>What were you really thinking…?</vt:lpstr>
      <vt:lpstr>So you disagree…what do the Commissioner’s Rules outline as the next steps?</vt:lpstr>
      <vt:lpstr>And the next steps…</vt:lpstr>
      <vt:lpstr>During the recess…</vt:lpstr>
      <vt:lpstr>Oh no nothing works…what is Plan B?</vt:lpstr>
      <vt:lpstr>Can’t the ARD Committee just give the parents what they want?</vt:lpstr>
      <vt:lpstr>A Great Response to Any Questionable Request</vt:lpstr>
      <vt:lpstr>PowerPoint Presentation</vt:lpstr>
      <vt:lpstr>What is “meaningful participation”?</vt:lpstr>
      <vt:lpstr>Collaborate and Coordinate with Key Stakeholders</vt:lpstr>
      <vt:lpstr>Parents are Part of the “key stakeholders”</vt:lpstr>
      <vt:lpstr>How does “Meaningful Participation by Parents” interplay with the provision of FAPE? </vt:lpstr>
      <vt:lpstr>What were you really thinking…?</vt:lpstr>
      <vt:lpstr>What were you really thinking…?</vt:lpstr>
      <vt:lpstr>What is predetermination?</vt:lpstr>
      <vt:lpstr>What were you really thinking…?</vt:lpstr>
      <vt:lpstr>What were you really thinking…?</vt:lpstr>
      <vt:lpstr>PowerPoint Presentation</vt:lpstr>
      <vt:lpstr>What were you really thinking…?</vt:lpstr>
      <vt:lpstr>What were you really thinking…?</vt:lpstr>
      <vt:lpstr>What were you really thinking…?</vt:lpstr>
      <vt:lpstr>PowerPoint Presentation</vt:lpstr>
      <vt:lpstr>One-on-one aide with a twist</vt:lpstr>
      <vt:lpstr>Proceeding to ARD without the Parent</vt:lpstr>
      <vt:lpstr>The Case of Inflexible Parent / Advocates</vt:lpstr>
      <vt:lpstr>Wait, wait, we’re not done yet…</vt:lpstr>
      <vt:lpstr>Predetermined?  Not really!</vt:lpstr>
      <vt:lpstr>Timing of the IEP</vt:lpstr>
      <vt:lpstr>Overly ambitious is not appropriately ambitious</vt:lpstr>
      <vt:lpstr>Meaningful Participation and Then Some!</vt:lpstr>
      <vt:lpstr>What about the dissenting member of our team?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Difficult Waters of Contentious  ARD Committee Meetings</dc:title>
  <dc:creator>Nadine Reese</dc:creator>
  <cp:lastModifiedBy>Byron</cp:lastModifiedBy>
  <cp:revision>45</cp:revision>
  <cp:lastPrinted>2019-11-25T16:33:51Z</cp:lastPrinted>
  <dcterms:created xsi:type="dcterms:W3CDTF">2019-01-31T15:07:17Z</dcterms:created>
  <dcterms:modified xsi:type="dcterms:W3CDTF">2019-11-25T21:55:50Z</dcterms:modified>
</cp:coreProperties>
</file>