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handoutMasterIdLst>
    <p:handoutMasterId r:id="rId21"/>
  </p:handoutMasterIdLst>
  <p:sldIdLst>
    <p:sldId id="282" r:id="rId2"/>
    <p:sldId id="293" r:id="rId3"/>
    <p:sldId id="260" r:id="rId4"/>
    <p:sldId id="264" r:id="rId5"/>
    <p:sldId id="265" r:id="rId6"/>
    <p:sldId id="296" r:id="rId7"/>
    <p:sldId id="297" r:id="rId8"/>
    <p:sldId id="298" r:id="rId9"/>
    <p:sldId id="307" r:id="rId10"/>
    <p:sldId id="308" r:id="rId11"/>
    <p:sldId id="309" r:id="rId12"/>
    <p:sldId id="310" r:id="rId13"/>
    <p:sldId id="284" r:id="rId14"/>
    <p:sldId id="287" r:id="rId15"/>
    <p:sldId id="312" r:id="rId16"/>
    <p:sldId id="313" r:id="rId17"/>
    <p:sldId id="356" r:id="rId18"/>
    <p:sldId id="355" r:id="rId19"/>
    <p:sldId id="357" r:id="rId20"/>
  </p:sldIdLst>
  <p:sldSz cx="9144000" cy="6858000" type="screen4x3"/>
  <p:notesSz cx="7010400" cy="9296400"/>
  <p:defaultTextStyle>
    <a:defPPr>
      <a:defRPr lang="en-US"/>
    </a:defPPr>
    <a:lvl1pPr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xmlns="" id="{F16815A2-2563-4C87-A126-08357DD0DE0D}"/>
              </a:ext>
            </a:extLst>
          </p:cNvPr>
          <p:cNvSpPr>
            <a:spLocks noGrp="1" noChangeArrowheads="1"/>
          </p:cNvSpPr>
          <p:nvPr>
            <p:ph type="hdr" sz="quarter"/>
          </p:nvPr>
        </p:nvSpPr>
        <p:spPr bwMode="auto">
          <a:xfrm>
            <a:off x="0" y="1"/>
            <a:ext cx="3038145"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t" anchorCtr="0" compatLnSpc="1">
            <a:prstTxWarp prst="textNoShape">
              <a:avLst/>
            </a:prstTxWarp>
          </a:bodyPr>
          <a:lstStyle>
            <a:lvl1pPr defTabSz="931887">
              <a:defRPr sz="1300" smtClean="0"/>
            </a:lvl1pPr>
          </a:lstStyle>
          <a:p>
            <a:pPr>
              <a:defRPr/>
            </a:pPr>
            <a:endParaRPr lang="en-US" altLang="en-US" dirty="0"/>
          </a:p>
        </p:txBody>
      </p:sp>
      <p:sp>
        <p:nvSpPr>
          <p:cNvPr id="47107" name="Rectangle 3">
            <a:extLst>
              <a:ext uri="{FF2B5EF4-FFF2-40B4-BE49-F238E27FC236}">
                <a16:creationId xmlns:a16="http://schemas.microsoft.com/office/drawing/2014/main" xmlns="" id="{5C71E2E2-51B8-4DD8-AE1A-27283C3A6051}"/>
              </a:ext>
            </a:extLst>
          </p:cNvPr>
          <p:cNvSpPr>
            <a:spLocks noGrp="1" noChangeArrowheads="1"/>
          </p:cNvSpPr>
          <p:nvPr>
            <p:ph type="dt" sz="quarter" idx="1"/>
          </p:nvPr>
        </p:nvSpPr>
        <p:spPr bwMode="auto">
          <a:xfrm>
            <a:off x="3970734" y="1"/>
            <a:ext cx="3038145"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t" anchorCtr="0" compatLnSpc="1">
            <a:prstTxWarp prst="textNoShape">
              <a:avLst/>
            </a:prstTxWarp>
          </a:bodyPr>
          <a:lstStyle>
            <a:lvl1pPr algn="r" defTabSz="931887">
              <a:defRPr sz="1300" smtClean="0"/>
            </a:lvl1pPr>
          </a:lstStyle>
          <a:p>
            <a:pPr>
              <a:defRPr/>
            </a:pPr>
            <a:endParaRPr lang="en-US" altLang="en-US" dirty="0"/>
          </a:p>
        </p:txBody>
      </p:sp>
      <p:sp>
        <p:nvSpPr>
          <p:cNvPr id="47108" name="Rectangle 4">
            <a:extLst>
              <a:ext uri="{FF2B5EF4-FFF2-40B4-BE49-F238E27FC236}">
                <a16:creationId xmlns:a16="http://schemas.microsoft.com/office/drawing/2014/main" xmlns="" id="{C2699721-1F32-4BFA-A7C9-94A35CE97CA0}"/>
              </a:ext>
            </a:extLst>
          </p:cNvPr>
          <p:cNvSpPr>
            <a:spLocks noGrp="1" noChangeArrowheads="1"/>
          </p:cNvSpPr>
          <p:nvPr>
            <p:ph type="ftr" sz="quarter" idx="2"/>
          </p:nvPr>
        </p:nvSpPr>
        <p:spPr bwMode="auto">
          <a:xfrm>
            <a:off x="0" y="8830659"/>
            <a:ext cx="3038145"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b" anchorCtr="0" compatLnSpc="1">
            <a:prstTxWarp prst="textNoShape">
              <a:avLst/>
            </a:prstTxWarp>
          </a:bodyPr>
          <a:lstStyle>
            <a:lvl1pPr defTabSz="931887">
              <a:defRPr sz="1300" smtClean="0"/>
            </a:lvl1pPr>
          </a:lstStyle>
          <a:p>
            <a:pPr>
              <a:defRPr/>
            </a:pPr>
            <a:endParaRPr lang="en-US" altLang="en-US" dirty="0"/>
          </a:p>
        </p:txBody>
      </p:sp>
      <p:sp>
        <p:nvSpPr>
          <p:cNvPr id="47109" name="Rectangle 5">
            <a:extLst>
              <a:ext uri="{FF2B5EF4-FFF2-40B4-BE49-F238E27FC236}">
                <a16:creationId xmlns:a16="http://schemas.microsoft.com/office/drawing/2014/main" xmlns="" id="{4646EB51-EAFA-4829-9E6D-A9833ED36139}"/>
              </a:ext>
            </a:extLst>
          </p:cNvPr>
          <p:cNvSpPr>
            <a:spLocks noGrp="1" noChangeArrowheads="1"/>
          </p:cNvSpPr>
          <p:nvPr>
            <p:ph type="sldNum" sz="quarter" idx="3"/>
          </p:nvPr>
        </p:nvSpPr>
        <p:spPr bwMode="auto">
          <a:xfrm>
            <a:off x="3970734" y="8830659"/>
            <a:ext cx="3038145" cy="464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2" tIns="46586" rIns="93172" bIns="46586" numCol="1" anchor="b" anchorCtr="0" compatLnSpc="1">
            <a:prstTxWarp prst="textNoShape">
              <a:avLst/>
            </a:prstTxWarp>
          </a:bodyPr>
          <a:lstStyle>
            <a:lvl1pPr algn="r" defTabSz="931887">
              <a:defRPr sz="1300"/>
            </a:lvl1pPr>
          </a:lstStyle>
          <a:p>
            <a:fld id="{09851268-3793-4987-8885-D40ABA299C9F}" type="slidenum">
              <a:rPr lang="en-US" altLang="en-US"/>
              <a:pPr/>
              <a:t>‹#›</a:t>
            </a:fld>
            <a:endParaRPr lang="en-US" altLang="en-US" dirty="0"/>
          </a:p>
        </p:txBody>
      </p:sp>
    </p:spTree>
    <p:extLst>
      <p:ext uri="{BB962C8B-B14F-4D97-AF65-F5344CB8AC3E}">
        <p14:creationId xmlns:p14="http://schemas.microsoft.com/office/powerpoint/2010/main" val="19832452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paint">
            <a:extLst>
              <a:ext uri="{FF2B5EF4-FFF2-40B4-BE49-F238E27FC236}">
                <a16:creationId xmlns:a16="http://schemas.microsoft.com/office/drawing/2014/main" xmlns="" id="{E1C5E107-46E4-4242-AFDD-3A0F1854E40B}"/>
              </a:ext>
            </a:extLst>
          </p:cNvPr>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82880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rrowheads="1"/>
          </p:cNvSpPr>
          <p:nvPr>
            <p:ph type="ctrTitle"/>
          </p:nvPr>
        </p:nvSpPr>
        <p:spPr>
          <a:xfrm>
            <a:off x="914400" y="685800"/>
            <a:ext cx="7721600" cy="1143000"/>
          </a:xfrm>
        </p:spPr>
        <p:txBody>
          <a:bodyPr/>
          <a:lstStyle>
            <a:lvl1pPr>
              <a:defRPr/>
            </a:lvl1pPr>
          </a:lstStyle>
          <a:p>
            <a:pPr lvl="0"/>
            <a:r>
              <a:rPr lang="en-US" altLang="en-US" noProof="0"/>
              <a:t>Click to edit Master title style</a:t>
            </a:r>
          </a:p>
        </p:txBody>
      </p:sp>
      <p:sp>
        <p:nvSpPr>
          <p:cNvPr id="5123" name="Rectangle 3"/>
          <p:cNvSpPr>
            <a:spLocks noGrp="1" noChangeArrowheads="1"/>
          </p:cNvSpPr>
          <p:nvPr>
            <p:ph type="subTitle" idx="1"/>
          </p:nvPr>
        </p:nvSpPr>
        <p:spPr>
          <a:xfrm>
            <a:off x="2133600" y="3886200"/>
            <a:ext cx="6400800" cy="1771650"/>
          </a:xfrm>
        </p:spPr>
        <p:txBody>
          <a:bodyPr/>
          <a:lstStyle>
            <a:lvl1pPr marL="0" indent="0">
              <a:buFont typeface="Monotype Sorts" pitchFamily="2" charset="2"/>
              <a:buNone/>
              <a:defRPr>
                <a:latin typeface="Arial Black" pitchFamily="34" charset="0"/>
              </a:defRPr>
            </a:lvl1pPr>
          </a:lstStyle>
          <a:p>
            <a:pPr lvl="0"/>
            <a:r>
              <a:rPr lang="en-US" altLang="en-US" noProof="0"/>
              <a:t>Click to edit Master subtitle style</a:t>
            </a:r>
          </a:p>
        </p:txBody>
      </p:sp>
      <p:sp>
        <p:nvSpPr>
          <p:cNvPr id="5" name="Date Placeholder 4">
            <a:extLst>
              <a:ext uri="{FF2B5EF4-FFF2-40B4-BE49-F238E27FC236}">
                <a16:creationId xmlns:a16="http://schemas.microsoft.com/office/drawing/2014/main" xmlns="" id="{61983C0E-5872-4C51-A191-DFEBE317A304}"/>
              </a:ext>
            </a:extLst>
          </p:cNvPr>
          <p:cNvSpPr>
            <a:spLocks noGrp="1" noChangeArrowheads="1"/>
          </p:cNvSpPr>
          <p:nvPr>
            <p:ph type="dt" sz="half" idx="10"/>
          </p:nvPr>
        </p:nvSpPr>
        <p:spPr>
          <a:xfrm>
            <a:off x="711200" y="6229350"/>
            <a:ext cx="1930400" cy="514350"/>
          </a:xfrm>
        </p:spPr>
        <p:txBody>
          <a:bodyPr/>
          <a:lstStyle>
            <a:lvl1pPr>
              <a:defRPr smtClean="0">
                <a:solidFill>
                  <a:srgbClr val="5E574E"/>
                </a:solidFill>
              </a:defRPr>
            </a:lvl1pPr>
          </a:lstStyle>
          <a:p>
            <a:pPr>
              <a:defRPr/>
            </a:pPr>
            <a:endParaRPr lang="en-US" altLang="en-US" dirty="0"/>
          </a:p>
        </p:txBody>
      </p:sp>
      <p:sp>
        <p:nvSpPr>
          <p:cNvPr id="6" name="Footer Placeholder 5">
            <a:extLst>
              <a:ext uri="{FF2B5EF4-FFF2-40B4-BE49-F238E27FC236}">
                <a16:creationId xmlns:a16="http://schemas.microsoft.com/office/drawing/2014/main" xmlns="" id="{B87A6D9E-987F-4B05-82A2-4D3E560148A5}"/>
              </a:ext>
            </a:extLst>
          </p:cNvPr>
          <p:cNvSpPr>
            <a:spLocks noGrp="1" noChangeArrowheads="1"/>
          </p:cNvSpPr>
          <p:nvPr>
            <p:ph type="ftr" sz="quarter" idx="11"/>
          </p:nvPr>
        </p:nvSpPr>
        <p:spPr>
          <a:xfrm>
            <a:off x="3149600" y="6229350"/>
            <a:ext cx="2844800" cy="514350"/>
          </a:xfrm>
        </p:spPr>
        <p:txBody>
          <a:bodyPr/>
          <a:lstStyle>
            <a:lvl1pPr>
              <a:defRPr smtClean="0">
                <a:solidFill>
                  <a:srgbClr val="5E574E"/>
                </a:solidFill>
              </a:defRPr>
            </a:lvl1pPr>
          </a:lstStyle>
          <a:p>
            <a:pPr>
              <a:defRPr/>
            </a:pPr>
            <a:endParaRPr lang="en-US" altLang="en-US" dirty="0"/>
          </a:p>
        </p:txBody>
      </p:sp>
      <p:sp>
        <p:nvSpPr>
          <p:cNvPr id="7" name="Slide Number Placeholder 6">
            <a:extLst>
              <a:ext uri="{FF2B5EF4-FFF2-40B4-BE49-F238E27FC236}">
                <a16:creationId xmlns:a16="http://schemas.microsoft.com/office/drawing/2014/main" xmlns="" id="{4C6EAC61-96E4-4BC2-8E91-DB192FC85BD7}"/>
              </a:ext>
            </a:extLst>
          </p:cNvPr>
          <p:cNvSpPr>
            <a:spLocks noGrp="1" noChangeArrowheads="1"/>
          </p:cNvSpPr>
          <p:nvPr>
            <p:ph type="sldNum" sz="quarter" idx="12"/>
          </p:nvPr>
        </p:nvSpPr>
        <p:spPr>
          <a:xfrm>
            <a:off x="6604000" y="6229350"/>
            <a:ext cx="1828800" cy="514350"/>
          </a:xfrm>
        </p:spPr>
        <p:txBody>
          <a:bodyPr/>
          <a:lstStyle>
            <a:lvl1pPr>
              <a:defRPr>
                <a:solidFill>
                  <a:srgbClr val="5E574E"/>
                </a:solidFill>
              </a:defRPr>
            </a:lvl1pPr>
          </a:lstStyle>
          <a:p>
            <a:fld id="{53F5AA99-3C51-4739-B25F-2996CD94B5F5}" type="slidenum">
              <a:rPr lang="en-US" altLang="en-US"/>
              <a:pPr/>
              <a:t>‹#›</a:t>
            </a:fld>
            <a:endParaRPr lang="en-US" altLang="en-US" dirty="0"/>
          </a:p>
        </p:txBody>
      </p:sp>
    </p:spTree>
    <p:extLst>
      <p:ext uri="{BB962C8B-B14F-4D97-AF65-F5344CB8AC3E}">
        <p14:creationId xmlns:p14="http://schemas.microsoft.com/office/powerpoint/2010/main" val="68405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37A7FCED-F652-48CD-BBFD-E17DE6E550C8}"/>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xmlns="" id="{4CADE07D-094C-4A6F-9D88-A491A3C5151F}"/>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xmlns="" id="{34CB5D56-3983-430C-BA71-A5C92D27F2B2}"/>
              </a:ext>
            </a:extLst>
          </p:cNvPr>
          <p:cNvSpPr>
            <a:spLocks noGrp="1" noChangeArrowheads="1"/>
          </p:cNvSpPr>
          <p:nvPr>
            <p:ph type="sldNum" sz="quarter" idx="12"/>
          </p:nvPr>
        </p:nvSpPr>
        <p:spPr>
          <a:ln/>
        </p:spPr>
        <p:txBody>
          <a:bodyPr/>
          <a:lstStyle>
            <a:lvl1pPr>
              <a:defRPr/>
            </a:lvl1pPr>
          </a:lstStyle>
          <a:p>
            <a:fld id="{85931267-73CA-4C7D-ADD2-454E0EB5EFEB}" type="slidenum">
              <a:rPr lang="en-US" altLang="en-US"/>
              <a:pPr/>
              <a:t>‹#›</a:t>
            </a:fld>
            <a:endParaRPr lang="en-US" altLang="en-US" dirty="0"/>
          </a:p>
        </p:txBody>
      </p:sp>
    </p:spTree>
    <p:extLst>
      <p:ext uri="{BB962C8B-B14F-4D97-AF65-F5344CB8AC3E}">
        <p14:creationId xmlns:p14="http://schemas.microsoft.com/office/powerpoint/2010/main" val="405683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2EE0E95-4188-4DA4-BDD7-0C50E8A9E723}"/>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xmlns="" id="{42FDF17E-EB83-49C5-8E4A-DD8E3CDCD806}"/>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xmlns="" id="{74214219-6F06-44E1-B984-9BBAA3ECFF64}"/>
              </a:ext>
            </a:extLst>
          </p:cNvPr>
          <p:cNvSpPr>
            <a:spLocks noGrp="1" noChangeArrowheads="1"/>
          </p:cNvSpPr>
          <p:nvPr>
            <p:ph type="sldNum" sz="quarter" idx="12"/>
          </p:nvPr>
        </p:nvSpPr>
        <p:spPr>
          <a:ln/>
        </p:spPr>
        <p:txBody>
          <a:bodyPr/>
          <a:lstStyle>
            <a:lvl1pPr>
              <a:defRPr/>
            </a:lvl1pPr>
          </a:lstStyle>
          <a:p>
            <a:fld id="{AF734E97-600D-46FA-B037-91833D812A5B}" type="slidenum">
              <a:rPr lang="en-US" altLang="en-US"/>
              <a:pPr/>
              <a:t>‹#›</a:t>
            </a:fld>
            <a:endParaRPr lang="en-US" altLang="en-US" dirty="0"/>
          </a:p>
        </p:txBody>
      </p:sp>
    </p:spTree>
    <p:extLst>
      <p:ext uri="{BB962C8B-B14F-4D97-AF65-F5344CB8AC3E}">
        <p14:creationId xmlns:p14="http://schemas.microsoft.com/office/powerpoint/2010/main" val="1242915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400" y="228600"/>
            <a:ext cx="7772400" cy="1143000"/>
          </a:xfrm>
        </p:spPr>
        <p:txBody>
          <a:bodyPr/>
          <a:lstStyle/>
          <a:p>
            <a:r>
              <a:rPr lang="en-US"/>
              <a:t>Click to edit Master title style</a:t>
            </a:r>
          </a:p>
        </p:txBody>
      </p:sp>
      <p:sp>
        <p:nvSpPr>
          <p:cNvPr id="3" name="Table Placeholder 2"/>
          <p:cNvSpPr>
            <a:spLocks noGrp="1"/>
          </p:cNvSpPr>
          <p:nvPr>
            <p:ph type="tbl" idx="1"/>
          </p:nvPr>
        </p:nvSpPr>
        <p:spPr>
          <a:xfrm>
            <a:off x="457200" y="1885950"/>
            <a:ext cx="8178800" cy="4171950"/>
          </a:xfrm>
        </p:spPr>
        <p:txBody>
          <a:bodyPr/>
          <a:lstStyle/>
          <a:p>
            <a:pPr lvl="0"/>
            <a:endParaRPr lang="en-US" noProof="0" dirty="0"/>
          </a:p>
        </p:txBody>
      </p:sp>
      <p:sp>
        <p:nvSpPr>
          <p:cNvPr id="4" name="Rectangle 4">
            <a:extLst>
              <a:ext uri="{FF2B5EF4-FFF2-40B4-BE49-F238E27FC236}">
                <a16:creationId xmlns:a16="http://schemas.microsoft.com/office/drawing/2014/main" xmlns="" id="{D2D1C5B0-595A-417A-B7B4-F89B836F23AB}"/>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xmlns="" id="{8E81CB6C-4EB1-42E9-8EAF-528DFEC2D09F}"/>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xmlns="" id="{8ED6F056-7253-4720-8BE2-22CCBA61FF8D}"/>
              </a:ext>
            </a:extLst>
          </p:cNvPr>
          <p:cNvSpPr>
            <a:spLocks noGrp="1" noChangeArrowheads="1"/>
          </p:cNvSpPr>
          <p:nvPr>
            <p:ph type="sldNum" sz="quarter" idx="12"/>
          </p:nvPr>
        </p:nvSpPr>
        <p:spPr>
          <a:ln/>
        </p:spPr>
        <p:txBody>
          <a:bodyPr/>
          <a:lstStyle>
            <a:lvl1pPr>
              <a:defRPr/>
            </a:lvl1pPr>
          </a:lstStyle>
          <a:p>
            <a:fld id="{3F46A465-E2E3-42AB-BAD2-D1A1FD3E28AD}" type="slidenum">
              <a:rPr lang="en-US" altLang="en-US"/>
              <a:pPr/>
              <a:t>‹#›</a:t>
            </a:fld>
            <a:endParaRPr lang="en-US" altLang="en-US" dirty="0"/>
          </a:p>
        </p:txBody>
      </p:sp>
    </p:spTree>
    <p:extLst>
      <p:ext uri="{BB962C8B-B14F-4D97-AF65-F5344CB8AC3E}">
        <p14:creationId xmlns:p14="http://schemas.microsoft.com/office/powerpoint/2010/main" val="219750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42FF3090-F49D-49DF-BD6C-7F6A35417EF5}"/>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xmlns="" id="{84AAA8F4-5B48-4EF2-9B0B-86BF3CE55923}"/>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xmlns="" id="{C55A4821-A3C3-49C8-8AC0-D9D55CD8A3CD}"/>
              </a:ext>
            </a:extLst>
          </p:cNvPr>
          <p:cNvSpPr>
            <a:spLocks noGrp="1" noChangeArrowheads="1"/>
          </p:cNvSpPr>
          <p:nvPr>
            <p:ph type="sldNum" sz="quarter" idx="12"/>
          </p:nvPr>
        </p:nvSpPr>
        <p:spPr>
          <a:ln/>
        </p:spPr>
        <p:txBody>
          <a:bodyPr/>
          <a:lstStyle>
            <a:lvl1pPr>
              <a:defRPr/>
            </a:lvl1pPr>
          </a:lstStyle>
          <a:p>
            <a:fld id="{9ADA7A82-38AA-477B-B400-BAE41F93F552}" type="slidenum">
              <a:rPr lang="en-US" altLang="en-US"/>
              <a:pPr/>
              <a:t>‹#›</a:t>
            </a:fld>
            <a:endParaRPr lang="en-US" altLang="en-US" dirty="0"/>
          </a:p>
        </p:txBody>
      </p:sp>
    </p:spTree>
    <p:extLst>
      <p:ext uri="{BB962C8B-B14F-4D97-AF65-F5344CB8AC3E}">
        <p14:creationId xmlns:p14="http://schemas.microsoft.com/office/powerpoint/2010/main" val="69265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BDFB9CDD-E64C-44B5-8F39-AAAC0D200733}"/>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a:extLst>
              <a:ext uri="{FF2B5EF4-FFF2-40B4-BE49-F238E27FC236}">
                <a16:creationId xmlns:a16="http://schemas.microsoft.com/office/drawing/2014/main" xmlns="" id="{FBBB6E70-6F17-4013-A1C2-C6236422BECD}"/>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xmlns="" id="{A600EB20-EAE3-4697-B954-42B7E468A2B7}"/>
              </a:ext>
            </a:extLst>
          </p:cNvPr>
          <p:cNvSpPr>
            <a:spLocks noGrp="1" noChangeArrowheads="1"/>
          </p:cNvSpPr>
          <p:nvPr>
            <p:ph type="sldNum" sz="quarter" idx="12"/>
          </p:nvPr>
        </p:nvSpPr>
        <p:spPr>
          <a:ln/>
        </p:spPr>
        <p:txBody>
          <a:bodyPr/>
          <a:lstStyle>
            <a:lvl1pPr>
              <a:defRPr/>
            </a:lvl1pPr>
          </a:lstStyle>
          <a:p>
            <a:fld id="{563E9043-551B-4A7D-A35C-26E278A1A362}" type="slidenum">
              <a:rPr lang="en-US" altLang="en-US"/>
              <a:pPr/>
              <a:t>‹#›</a:t>
            </a:fld>
            <a:endParaRPr lang="en-US" altLang="en-US" dirty="0"/>
          </a:p>
        </p:txBody>
      </p:sp>
    </p:spTree>
    <p:extLst>
      <p:ext uri="{BB962C8B-B14F-4D97-AF65-F5344CB8AC3E}">
        <p14:creationId xmlns:p14="http://schemas.microsoft.com/office/powerpoint/2010/main" val="49096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7ABB06ED-093E-4541-9159-E72226572FC5}"/>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xmlns="" id="{79E40CAC-6B41-4CE3-8949-7A2A6811BD8A}"/>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xmlns="" id="{C478DB2A-124C-4322-BA8F-92EF0EAAE49A}"/>
              </a:ext>
            </a:extLst>
          </p:cNvPr>
          <p:cNvSpPr>
            <a:spLocks noGrp="1" noChangeArrowheads="1"/>
          </p:cNvSpPr>
          <p:nvPr>
            <p:ph type="sldNum" sz="quarter" idx="12"/>
          </p:nvPr>
        </p:nvSpPr>
        <p:spPr>
          <a:ln/>
        </p:spPr>
        <p:txBody>
          <a:bodyPr/>
          <a:lstStyle>
            <a:lvl1pPr>
              <a:defRPr/>
            </a:lvl1pPr>
          </a:lstStyle>
          <a:p>
            <a:fld id="{C71C3401-CCE7-4235-BF4A-CE3E35E5B2B6}" type="slidenum">
              <a:rPr lang="en-US" altLang="en-US"/>
              <a:pPr/>
              <a:t>‹#›</a:t>
            </a:fld>
            <a:endParaRPr lang="en-US" altLang="en-US" dirty="0"/>
          </a:p>
        </p:txBody>
      </p:sp>
    </p:spTree>
    <p:extLst>
      <p:ext uri="{BB962C8B-B14F-4D97-AF65-F5344CB8AC3E}">
        <p14:creationId xmlns:p14="http://schemas.microsoft.com/office/powerpoint/2010/main" val="337978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61AB14D-B91C-4C5B-9683-C7C60C8C00CA}"/>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a:extLst>
              <a:ext uri="{FF2B5EF4-FFF2-40B4-BE49-F238E27FC236}">
                <a16:creationId xmlns:a16="http://schemas.microsoft.com/office/drawing/2014/main" xmlns="" id="{D1A9600A-4B16-44BE-9267-F0C5D1E71059}"/>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a:extLst>
              <a:ext uri="{FF2B5EF4-FFF2-40B4-BE49-F238E27FC236}">
                <a16:creationId xmlns:a16="http://schemas.microsoft.com/office/drawing/2014/main" xmlns="" id="{E749CA42-F976-4E1B-8760-B5B0C569E0EA}"/>
              </a:ext>
            </a:extLst>
          </p:cNvPr>
          <p:cNvSpPr>
            <a:spLocks noGrp="1" noChangeArrowheads="1"/>
          </p:cNvSpPr>
          <p:nvPr>
            <p:ph type="sldNum" sz="quarter" idx="12"/>
          </p:nvPr>
        </p:nvSpPr>
        <p:spPr>
          <a:ln/>
        </p:spPr>
        <p:txBody>
          <a:bodyPr/>
          <a:lstStyle>
            <a:lvl1pPr>
              <a:defRPr/>
            </a:lvl1pPr>
          </a:lstStyle>
          <a:p>
            <a:fld id="{AC8C74B3-B4C9-46AD-9EC7-C29778922B38}" type="slidenum">
              <a:rPr lang="en-US" altLang="en-US"/>
              <a:pPr/>
              <a:t>‹#›</a:t>
            </a:fld>
            <a:endParaRPr lang="en-US" altLang="en-US" dirty="0"/>
          </a:p>
        </p:txBody>
      </p:sp>
    </p:spTree>
    <p:extLst>
      <p:ext uri="{BB962C8B-B14F-4D97-AF65-F5344CB8AC3E}">
        <p14:creationId xmlns:p14="http://schemas.microsoft.com/office/powerpoint/2010/main" val="421463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8B23F34A-9B13-4A7E-BBBC-CF6CD189E1BA}"/>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a:extLst>
              <a:ext uri="{FF2B5EF4-FFF2-40B4-BE49-F238E27FC236}">
                <a16:creationId xmlns:a16="http://schemas.microsoft.com/office/drawing/2014/main" xmlns="" id="{FBD0886F-3CFE-44AF-A1AE-391E3EDED04B}"/>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xmlns="" id="{07EA4F8E-467E-448F-840F-459F167B8CD3}"/>
              </a:ext>
            </a:extLst>
          </p:cNvPr>
          <p:cNvSpPr>
            <a:spLocks noGrp="1" noChangeArrowheads="1"/>
          </p:cNvSpPr>
          <p:nvPr>
            <p:ph type="sldNum" sz="quarter" idx="12"/>
          </p:nvPr>
        </p:nvSpPr>
        <p:spPr>
          <a:ln/>
        </p:spPr>
        <p:txBody>
          <a:bodyPr/>
          <a:lstStyle>
            <a:lvl1pPr>
              <a:defRPr/>
            </a:lvl1pPr>
          </a:lstStyle>
          <a:p>
            <a:fld id="{81906C4B-D0DB-4467-8C76-9AD1D73937BF}" type="slidenum">
              <a:rPr lang="en-US" altLang="en-US"/>
              <a:pPr/>
              <a:t>‹#›</a:t>
            </a:fld>
            <a:endParaRPr lang="en-US" altLang="en-US" dirty="0"/>
          </a:p>
        </p:txBody>
      </p:sp>
    </p:spTree>
    <p:extLst>
      <p:ext uri="{BB962C8B-B14F-4D97-AF65-F5344CB8AC3E}">
        <p14:creationId xmlns:p14="http://schemas.microsoft.com/office/powerpoint/2010/main" val="498114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7A7B15C8-EA5A-442B-AC6E-8654E8E76254}"/>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a:extLst>
              <a:ext uri="{FF2B5EF4-FFF2-40B4-BE49-F238E27FC236}">
                <a16:creationId xmlns:a16="http://schemas.microsoft.com/office/drawing/2014/main" xmlns="" id="{E61AC63B-5038-469B-839C-FF5AC85EC9CC}"/>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a:extLst>
              <a:ext uri="{FF2B5EF4-FFF2-40B4-BE49-F238E27FC236}">
                <a16:creationId xmlns:a16="http://schemas.microsoft.com/office/drawing/2014/main" xmlns="" id="{B2E2A602-3977-4684-858B-5D3D226A05FB}"/>
              </a:ext>
            </a:extLst>
          </p:cNvPr>
          <p:cNvSpPr>
            <a:spLocks noGrp="1" noChangeArrowheads="1"/>
          </p:cNvSpPr>
          <p:nvPr>
            <p:ph type="sldNum" sz="quarter" idx="12"/>
          </p:nvPr>
        </p:nvSpPr>
        <p:spPr>
          <a:ln/>
        </p:spPr>
        <p:txBody>
          <a:bodyPr/>
          <a:lstStyle>
            <a:lvl1pPr>
              <a:defRPr/>
            </a:lvl1pPr>
          </a:lstStyle>
          <a:p>
            <a:fld id="{BA3066C9-230D-4798-ABA4-7328C480FD9F}" type="slidenum">
              <a:rPr lang="en-US" altLang="en-US"/>
              <a:pPr/>
              <a:t>‹#›</a:t>
            </a:fld>
            <a:endParaRPr lang="en-US" altLang="en-US" dirty="0"/>
          </a:p>
        </p:txBody>
      </p:sp>
    </p:spTree>
    <p:extLst>
      <p:ext uri="{BB962C8B-B14F-4D97-AF65-F5344CB8AC3E}">
        <p14:creationId xmlns:p14="http://schemas.microsoft.com/office/powerpoint/2010/main" val="2376030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7921B0E3-CD33-41B1-98CD-A20635CAB4B3}"/>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xmlns="" id="{2A4A8EF5-C230-48E0-AB77-9EC4AAE1AA99}"/>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xmlns="" id="{02242E0F-F3C3-4E3E-81FC-1FF486C890FF}"/>
              </a:ext>
            </a:extLst>
          </p:cNvPr>
          <p:cNvSpPr>
            <a:spLocks noGrp="1" noChangeArrowheads="1"/>
          </p:cNvSpPr>
          <p:nvPr>
            <p:ph type="sldNum" sz="quarter" idx="12"/>
          </p:nvPr>
        </p:nvSpPr>
        <p:spPr>
          <a:ln/>
        </p:spPr>
        <p:txBody>
          <a:bodyPr/>
          <a:lstStyle>
            <a:lvl1pPr>
              <a:defRPr/>
            </a:lvl1pPr>
          </a:lstStyle>
          <a:p>
            <a:fld id="{4AE03882-34BD-4090-8975-421542F5E137}" type="slidenum">
              <a:rPr lang="en-US" altLang="en-US"/>
              <a:pPr/>
              <a:t>‹#›</a:t>
            </a:fld>
            <a:endParaRPr lang="en-US" altLang="en-US" dirty="0"/>
          </a:p>
        </p:txBody>
      </p:sp>
    </p:spTree>
    <p:extLst>
      <p:ext uri="{BB962C8B-B14F-4D97-AF65-F5344CB8AC3E}">
        <p14:creationId xmlns:p14="http://schemas.microsoft.com/office/powerpoint/2010/main" val="3261616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F877DD54-53F0-403D-B8CB-46F969F93AEB}"/>
              </a:ext>
            </a:extLst>
          </p:cNvPr>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a:extLst>
              <a:ext uri="{FF2B5EF4-FFF2-40B4-BE49-F238E27FC236}">
                <a16:creationId xmlns:a16="http://schemas.microsoft.com/office/drawing/2014/main" xmlns="" id="{B3326E8A-31EB-4944-B376-B16239C04251}"/>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xmlns="" id="{0E180E44-AEA0-437F-AACA-84BCE9BC1C90}"/>
              </a:ext>
            </a:extLst>
          </p:cNvPr>
          <p:cNvSpPr>
            <a:spLocks noGrp="1" noChangeArrowheads="1"/>
          </p:cNvSpPr>
          <p:nvPr>
            <p:ph type="sldNum" sz="quarter" idx="12"/>
          </p:nvPr>
        </p:nvSpPr>
        <p:spPr>
          <a:ln/>
        </p:spPr>
        <p:txBody>
          <a:bodyPr/>
          <a:lstStyle>
            <a:lvl1pPr>
              <a:defRPr/>
            </a:lvl1pPr>
          </a:lstStyle>
          <a:p>
            <a:fld id="{BF7A185B-EA53-4013-9485-A25640AD6768}" type="slidenum">
              <a:rPr lang="en-US" altLang="en-US"/>
              <a:pPr/>
              <a:t>‹#›</a:t>
            </a:fld>
            <a:endParaRPr lang="en-US" altLang="en-US" dirty="0"/>
          </a:p>
        </p:txBody>
      </p:sp>
    </p:spTree>
    <p:extLst>
      <p:ext uri="{BB962C8B-B14F-4D97-AF65-F5344CB8AC3E}">
        <p14:creationId xmlns:p14="http://schemas.microsoft.com/office/powerpoint/2010/main" val="283023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4208C10A-6314-4AEC-B833-31441A14356C}"/>
              </a:ext>
            </a:extLst>
          </p:cNvPr>
          <p:cNvSpPr>
            <a:spLocks noGrp="1" noChangeArrowheads="1"/>
          </p:cNvSpPr>
          <p:nvPr>
            <p:ph type="title"/>
          </p:nvPr>
        </p:nvSpPr>
        <p:spPr bwMode="auto">
          <a:xfrm>
            <a:off x="406400" y="228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B008A5AD-1FD4-42A9-88D3-3AAE27406ED1}"/>
              </a:ext>
            </a:extLst>
          </p:cNvPr>
          <p:cNvSpPr>
            <a:spLocks noGrp="1" noChangeArrowheads="1"/>
          </p:cNvSpPr>
          <p:nvPr>
            <p:ph type="body" idx="1"/>
          </p:nvPr>
        </p:nvSpPr>
        <p:spPr bwMode="auto">
          <a:xfrm>
            <a:off x="457200" y="1885950"/>
            <a:ext cx="8178800"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xmlns="" id="{46873694-9EB3-4BA2-B31F-588D488C4FA8}"/>
              </a:ext>
            </a:extLst>
          </p:cNvPr>
          <p:cNvSpPr>
            <a:spLocks noGrp="1" noChangeArrowheads="1"/>
          </p:cNvSpPr>
          <p:nvPr>
            <p:ph type="dt" sz="half" idx="2"/>
          </p:nvPr>
        </p:nvSpPr>
        <p:spPr bwMode="auto">
          <a:xfrm>
            <a:off x="4318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smtClean="0">
                <a:solidFill>
                  <a:schemeClr val="bg2"/>
                </a:solidFill>
                <a:latin typeface="Arial" charset="0"/>
              </a:defRPr>
            </a:lvl1pPr>
          </a:lstStyle>
          <a:p>
            <a:pPr>
              <a:defRPr/>
            </a:pPr>
            <a:endParaRPr lang="en-US" altLang="en-US" dirty="0"/>
          </a:p>
        </p:txBody>
      </p:sp>
      <p:sp>
        <p:nvSpPr>
          <p:cNvPr id="4101" name="Rectangle 5">
            <a:extLst>
              <a:ext uri="{FF2B5EF4-FFF2-40B4-BE49-F238E27FC236}">
                <a16:creationId xmlns:a16="http://schemas.microsoft.com/office/drawing/2014/main" xmlns="" id="{773FD3EB-C435-4B73-8541-B2D5BA64860D}"/>
              </a:ext>
            </a:extLst>
          </p:cNvPr>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ctr">
              <a:spcBef>
                <a:spcPct val="50000"/>
              </a:spcBef>
              <a:defRPr sz="1400" smtClean="0">
                <a:solidFill>
                  <a:schemeClr val="bg2"/>
                </a:solidFill>
                <a:latin typeface="Arial" charset="0"/>
              </a:defRPr>
            </a:lvl1pPr>
          </a:lstStyle>
          <a:p>
            <a:pPr>
              <a:defRPr/>
            </a:pPr>
            <a:endParaRPr lang="en-US" altLang="en-US" dirty="0"/>
          </a:p>
        </p:txBody>
      </p:sp>
      <p:sp>
        <p:nvSpPr>
          <p:cNvPr id="4102" name="Rectangle 6">
            <a:extLst>
              <a:ext uri="{FF2B5EF4-FFF2-40B4-BE49-F238E27FC236}">
                <a16:creationId xmlns:a16="http://schemas.microsoft.com/office/drawing/2014/main" xmlns="" id="{CB3DC741-BD27-4076-ACBE-35112852466F}"/>
              </a:ext>
            </a:extLst>
          </p:cNvPr>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Arial" panose="020B0604020202020204" pitchFamily="34" charset="0"/>
              </a:defRPr>
            </a:lvl1pPr>
          </a:lstStyle>
          <a:p>
            <a:fld id="{D2D7F0B7-3E7B-42C9-B53D-A8412D8CFF2C}" type="slidenum">
              <a:rPr lang="en-US" altLang="en-US"/>
              <a:pPr/>
              <a:t>‹#›</a:t>
            </a:fld>
            <a:endParaRPr lang="en-US" altLang="en-US" dirty="0"/>
          </a:p>
        </p:txBody>
      </p:sp>
      <p:pic>
        <p:nvPicPr>
          <p:cNvPr id="1031" name="Picture 7" descr="paint">
            <a:extLst>
              <a:ext uri="{FF2B5EF4-FFF2-40B4-BE49-F238E27FC236}">
                <a16:creationId xmlns:a16="http://schemas.microsoft.com/office/drawing/2014/main" xmlns="" id="{DAFC9256-86A6-457D-9D08-04E1E391B5C0}"/>
              </a:ext>
            </a:extLst>
          </p:cNvPr>
          <p:cNvPicPr>
            <a:picLocks noChangeAspect="1" noChangeArrowheads="1"/>
          </p:cNvPicPr>
          <p:nvPr/>
        </p:nvPicPr>
        <p:blipFill>
          <a:blip r:embed="rId14">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914400" y="1314450"/>
            <a:ext cx="82296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Black" pitchFamily="34" charset="0"/>
        </a:defRPr>
      </a:lvl2pPr>
      <a:lvl3pPr algn="l" rtl="0" eaLnBrk="0" fontAlgn="base" hangingPunct="0">
        <a:spcBef>
          <a:spcPct val="0"/>
        </a:spcBef>
        <a:spcAft>
          <a:spcPct val="0"/>
        </a:spcAft>
        <a:defRPr kumimoji="1" sz="4000">
          <a:solidFill>
            <a:schemeClr val="tx2"/>
          </a:solidFill>
          <a:latin typeface="Arial Black" pitchFamily="34" charset="0"/>
        </a:defRPr>
      </a:lvl3pPr>
      <a:lvl4pPr algn="l" rtl="0" eaLnBrk="0" fontAlgn="base" hangingPunct="0">
        <a:spcBef>
          <a:spcPct val="0"/>
        </a:spcBef>
        <a:spcAft>
          <a:spcPct val="0"/>
        </a:spcAft>
        <a:defRPr kumimoji="1" sz="4000">
          <a:solidFill>
            <a:schemeClr val="tx2"/>
          </a:solidFill>
          <a:latin typeface="Arial Black" pitchFamily="34" charset="0"/>
        </a:defRPr>
      </a:lvl4pPr>
      <a:lvl5pPr algn="l" rtl="0" eaLnBrk="0" fontAlgn="base" hangingPunct="0">
        <a:spcBef>
          <a:spcPct val="0"/>
        </a:spcBef>
        <a:spcAft>
          <a:spcPct val="0"/>
        </a:spcAft>
        <a:defRPr kumimoji="1" sz="4000">
          <a:solidFill>
            <a:schemeClr val="tx2"/>
          </a:solidFill>
          <a:latin typeface="Arial Black" pitchFamily="34" charset="0"/>
        </a:defRPr>
      </a:lvl5pPr>
      <a:lvl6pPr marL="457200" algn="l" rtl="0" eaLnBrk="0" fontAlgn="base" hangingPunct="0">
        <a:spcBef>
          <a:spcPct val="0"/>
        </a:spcBef>
        <a:spcAft>
          <a:spcPct val="0"/>
        </a:spcAft>
        <a:defRPr kumimoji="1" sz="4000">
          <a:solidFill>
            <a:schemeClr val="tx2"/>
          </a:solidFill>
          <a:latin typeface="Arial Black" pitchFamily="34" charset="0"/>
        </a:defRPr>
      </a:lvl6pPr>
      <a:lvl7pPr marL="914400" algn="l" rtl="0" eaLnBrk="0" fontAlgn="base" hangingPunct="0">
        <a:spcBef>
          <a:spcPct val="0"/>
        </a:spcBef>
        <a:spcAft>
          <a:spcPct val="0"/>
        </a:spcAft>
        <a:defRPr kumimoji="1" sz="4000">
          <a:solidFill>
            <a:schemeClr val="tx2"/>
          </a:solidFill>
          <a:latin typeface="Arial Black" pitchFamily="34" charset="0"/>
        </a:defRPr>
      </a:lvl7pPr>
      <a:lvl8pPr marL="1371600" algn="l" rtl="0" eaLnBrk="0" fontAlgn="base" hangingPunct="0">
        <a:spcBef>
          <a:spcPct val="0"/>
        </a:spcBef>
        <a:spcAft>
          <a:spcPct val="0"/>
        </a:spcAft>
        <a:defRPr kumimoji="1" sz="4000">
          <a:solidFill>
            <a:schemeClr val="tx2"/>
          </a:solidFill>
          <a:latin typeface="Arial Black" pitchFamily="34" charset="0"/>
        </a:defRPr>
      </a:lvl8pPr>
      <a:lvl9pPr marL="1828800" algn="l" rtl="0" eaLnBrk="0" fontAlgn="base" hangingPunct="0">
        <a:spcBef>
          <a:spcPct val="0"/>
        </a:spcBef>
        <a:spcAft>
          <a:spcPct val="0"/>
        </a:spcAft>
        <a:defRPr kumimoji="1" sz="4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Monotype Sorts" pitchFamily="2" charset="2"/>
        <a:buChar char="z"/>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Monotype Sorts" pitchFamily="2" charset="2"/>
        <a:buChar char="y"/>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Monotype Sorts" pitchFamily="2" charset="2"/>
        <a:buChar char="x"/>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ext Box 3">
            <a:extLst>
              <a:ext uri="{FF2B5EF4-FFF2-40B4-BE49-F238E27FC236}">
                <a16:creationId xmlns:a16="http://schemas.microsoft.com/office/drawing/2014/main" xmlns="" id="{E758EAD0-935B-4E20-AF50-F0FB208E91DE}"/>
              </a:ext>
            </a:extLst>
          </p:cNvPr>
          <p:cNvSpPr txBox="1">
            <a:spLocks noChangeArrowheads="1"/>
          </p:cNvSpPr>
          <p:nvPr/>
        </p:nvSpPr>
        <p:spPr bwMode="auto">
          <a:xfrm>
            <a:off x="533400" y="1905000"/>
            <a:ext cx="80772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3200" b="1" dirty="0">
                <a:solidFill>
                  <a:srgbClr val="3333CC"/>
                </a:solidFill>
                <a:effectLst>
                  <a:outerShdw blurRad="38100" dist="38100" dir="2700000" algn="tl">
                    <a:srgbClr val="C0C0C0"/>
                  </a:outerShdw>
                </a:effectLst>
                <a:latin typeface="Comic Sans MS" pitchFamily="66" charset="0"/>
              </a:rPr>
              <a:t>“HOMEBOUND, SHORTENED DAYS AND EARLY RELEASE: HOW TO NAVIGATE THESE REQUESTS”</a:t>
            </a:r>
          </a:p>
          <a:p>
            <a:pPr algn="ctr">
              <a:defRPr/>
            </a:pPr>
            <a:endParaRPr lang="en-US" altLang="en-US" sz="3200" b="1" dirty="0">
              <a:solidFill>
                <a:srgbClr val="3333CC"/>
              </a:solidFill>
              <a:effectLst>
                <a:outerShdw blurRad="38100" dist="38100" dir="2700000" algn="tl">
                  <a:srgbClr val="C0C0C0"/>
                </a:outerShdw>
              </a:effectLst>
              <a:latin typeface="Comic Sans MS" pitchFamily="66" charset="0"/>
            </a:endParaRPr>
          </a:p>
          <a:p>
            <a:pPr algn="ctr">
              <a:defRPr/>
            </a:pPr>
            <a:endParaRPr lang="en-US" altLang="en-US" sz="4000" b="1" dirty="0">
              <a:latin typeface="Comic Sans MS" pitchFamily="66" charset="0"/>
            </a:endParaRPr>
          </a:p>
          <a:p>
            <a:pPr algn="ctr">
              <a:defRPr/>
            </a:pPr>
            <a:r>
              <a:rPr lang="en-US" altLang="en-US" sz="2000" b="1" dirty="0">
                <a:latin typeface="Comic Sans MS" pitchFamily="66" charset="0"/>
              </a:rPr>
              <a:t>By</a:t>
            </a:r>
          </a:p>
          <a:p>
            <a:pPr algn="ctr">
              <a:defRPr/>
            </a:pPr>
            <a:endParaRPr lang="en-US" altLang="en-US" sz="2000" b="1" dirty="0">
              <a:latin typeface="Comic Sans MS" pitchFamily="66" charset="0"/>
            </a:endParaRPr>
          </a:p>
          <a:p>
            <a:pPr algn="ctr">
              <a:defRPr/>
            </a:pPr>
            <a:r>
              <a:rPr lang="en-US" altLang="en-US" sz="2000" b="1" dirty="0">
                <a:latin typeface="Comic Sans MS" pitchFamily="66" charset="0"/>
              </a:rPr>
              <a:t>William M. Buechler</a:t>
            </a:r>
          </a:p>
          <a:p>
            <a:pPr algn="ctr">
              <a:defRPr/>
            </a:pPr>
            <a:r>
              <a:rPr lang="en-US" altLang="en-US" sz="2000" b="1" dirty="0">
                <a:latin typeface="Comic Sans MS" pitchFamily="66" charset="0"/>
              </a:rPr>
              <a:t>National Educators Law Institute</a:t>
            </a:r>
          </a:p>
          <a:p>
            <a:pPr algn="ctr">
              <a:defRPr/>
            </a:pPr>
            <a:r>
              <a:rPr lang="en-US" altLang="en-US" sz="2000" b="1" dirty="0">
                <a:latin typeface="Comic Sans MS" pitchFamily="66" charset="0"/>
              </a:rPr>
              <a:t>Buechler &amp; Associates, P.C.</a:t>
            </a:r>
            <a:endParaRPr lang="en-US" altLang="en-US" sz="4000" b="1" dirty="0">
              <a:latin typeface="Comic Sans MS" pitchFamily="66" charset="0"/>
            </a:endParaRPr>
          </a:p>
          <a:p>
            <a:pPr algn="ctr">
              <a:defRPr/>
            </a:pPr>
            <a:endParaRPr lang="en-US" altLang="en-US"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xmlns="" id="{944324E0-5DEC-420F-920E-566857F16CAA}"/>
              </a:ext>
            </a:extLst>
          </p:cNvPr>
          <p:cNvSpPr>
            <a:spLocks noGrp="1" noChangeArrowheads="1"/>
          </p:cNvSpPr>
          <p:nvPr>
            <p:ph type="title"/>
          </p:nvPr>
        </p:nvSpPr>
        <p:spPr>
          <a:xfrm>
            <a:off x="457200" y="685800"/>
            <a:ext cx="7772400" cy="990600"/>
          </a:xfrm>
        </p:spPr>
        <p:txBody>
          <a:bodyPr/>
          <a:lstStyle/>
          <a:p>
            <a:pPr algn="ctr"/>
            <a:r>
              <a:rPr lang="en-US" altLang="en-US" sz="2800" dirty="0">
                <a:solidFill>
                  <a:srgbClr val="3333CC"/>
                </a:solidFill>
                <a:latin typeface="Comic Sans MS" panose="030F0702030302020204" pitchFamily="66" charset="0"/>
              </a:rPr>
              <a:t>HOMEBOUND UNDER </a:t>
            </a:r>
            <a:br>
              <a:rPr lang="en-US" altLang="en-US" sz="2800" dirty="0">
                <a:solidFill>
                  <a:srgbClr val="3333CC"/>
                </a:solidFill>
                <a:latin typeface="Comic Sans MS" panose="030F0702030302020204" pitchFamily="66" charset="0"/>
              </a:rPr>
            </a:br>
            <a:r>
              <a:rPr lang="en-US" altLang="en-US" sz="2800" dirty="0">
                <a:solidFill>
                  <a:srgbClr val="3333CC"/>
                </a:solidFill>
                <a:latin typeface="Comic Sans MS" panose="030F0702030302020204" pitchFamily="66" charset="0"/>
              </a:rPr>
              <a:t>SPECIAL EDUCATION</a:t>
            </a:r>
            <a:r>
              <a:rPr lang="en-US" altLang="en-US" sz="2400" dirty="0">
                <a:latin typeface="Comic Sans MS" panose="030F0702030302020204" pitchFamily="66" charset="0"/>
              </a:rPr>
              <a:t/>
            </a:r>
            <a:br>
              <a:rPr lang="en-US" altLang="en-US" sz="2400" dirty="0">
                <a:latin typeface="Comic Sans MS" panose="030F0702030302020204" pitchFamily="66" charset="0"/>
              </a:rPr>
            </a:br>
            <a:endParaRPr lang="en-US" altLang="en-US" sz="2400" dirty="0">
              <a:latin typeface="Comic Sans MS" panose="030F0702030302020204" pitchFamily="66" charset="0"/>
            </a:endParaRPr>
          </a:p>
        </p:txBody>
      </p:sp>
      <p:sp>
        <p:nvSpPr>
          <p:cNvPr id="25603" name="Rectangle 3">
            <a:extLst>
              <a:ext uri="{FF2B5EF4-FFF2-40B4-BE49-F238E27FC236}">
                <a16:creationId xmlns:a16="http://schemas.microsoft.com/office/drawing/2014/main" xmlns="" id="{88492AD8-DFCF-4251-8685-A0D4E63ED73F}"/>
              </a:ext>
            </a:extLst>
          </p:cNvPr>
          <p:cNvSpPr>
            <a:spLocks noGrp="1" noChangeArrowheads="1"/>
          </p:cNvSpPr>
          <p:nvPr>
            <p:ph type="body" idx="1"/>
          </p:nvPr>
        </p:nvSpPr>
        <p:spPr/>
        <p:txBody>
          <a:bodyPr/>
          <a:lstStyle/>
          <a:p>
            <a:pPr>
              <a:buFont typeface="Monotype Sorts" pitchFamily="2" charset="2"/>
              <a:buNone/>
            </a:pPr>
            <a:r>
              <a:rPr lang="en-US" altLang="en-US" sz="2000" dirty="0">
                <a:latin typeface="Comic Sans MS" panose="030F0702030302020204" pitchFamily="66" charset="0"/>
              </a:rPr>
              <a:t>Requirements:</a:t>
            </a:r>
          </a:p>
          <a:p>
            <a:pPr>
              <a:buFont typeface="Monotype Sorts" pitchFamily="2" charset="2"/>
              <a:buNone/>
            </a:pPr>
            <a:endParaRPr lang="en-US" altLang="en-US" sz="2000" dirty="0">
              <a:latin typeface="Comic Sans MS" panose="030F0702030302020204" pitchFamily="66" charset="0"/>
            </a:endParaRPr>
          </a:p>
          <a:p>
            <a:pPr>
              <a:buFont typeface="Monotype Sorts" pitchFamily="2" charset="2"/>
              <a:buNone/>
            </a:pPr>
            <a:r>
              <a:rPr lang="en-US" altLang="en-US" sz="2000" dirty="0">
                <a:latin typeface="Comic Sans MS" panose="030F0702030302020204" pitchFamily="66" charset="0"/>
              </a:rPr>
              <a:t>	Student is expected to be confined for a minimum of four consecutive weeks as documented by a physician</a:t>
            </a:r>
          </a:p>
          <a:p>
            <a:pPr>
              <a:buFont typeface="Monotype Sorts" pitchFamily="2" charset="2"/>
              <a:buNone/>
            </a:pPr>
            <a:endParaRPr lang="en-US" altLang="en-US" sz="2000" dirty="0">
              <a:latin typeface="Comic Sans MS" panose="030F0702030302020204" pitchFamily="66" charset="0"/>
            </a:endParaRPr>
          </a:p>
          <a:p>
            <a:pPr>
              <a:buFont typeface="Monotype Sorts" pitchFamily="2" charset="2"/>
              <a:buNone/>
            </a:pPr>
            <a:r>
              <a:rPr lang="en-US" altLang="en-US" sz="2000" dirty="0">
                <a:latin typeface="Comic Sans MS" panose="030F0702030302020204" pitchFamily="66" charset="0"/>
              </a:rPr>
              <a:t>	Homebound may also be provided to chronically ill students who are expected to be confined for any period of time totaling at least four weeks throughout the school year, if documented by a physician</a:t>
            </a:r>
          </a:p>
          <a:p>
            <a:pPr>
              <a:buFont typeface="Monotype Sorts" pitchFamily="2" charset="2"/>
              <a:buNone/>
            </a:pPr>
            <a:endParaRPr lang="en-US" altLang="en-US" sz="2000" dirty="0">
              <a:latin typeface="Comic Sans MS" panose="030F0702030302020204" pitchFamily="66" charset="0"/>
            </a:endParaRPr>
          </a:p>
          <a:p>
            <a:pPr>
              <a:buFont typeface="Monotype Sorts" pitchFamily="2" charset="2"/>
              <a:buNone/>
            </a:pPr>
            <a:r>
              <a:rPr lang="en-US" altLang="en-US" sz="2000" dirty="0">
                <a:latin typeface="Comic Sans MS" panose="030F0702030302020204" pitchFamily="66" charset="0"/>
              </a:rPr>
              <a:t>ARD DETERMINES AMOUNT OF SERVICES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xmlns="" id="{58565A8E-4AC6-4883-8360-E1D346689831}"/>
              </a:ext>
            </a:extLst>
          </p:cNvPr>
          <p:cNvSpPr>
            <a:spLocks noGrp="1" noChangeArrowheads="1"/>
          </p:cNvSpPr>
          <p:nvPr>
            <p:ph type="title"/>
          </p:nvPr>
        </p:nvSpPr>
        <p:spPr/>
        <p:txBody>
          <a:bodyPr/>
          <a:lstStyle/>
          <a:p>
            <a:pPr algn="ctr"/>
            <a:r>
              <a:rPr lang="en-US" altLang="en-US" sz="2800" dirty="0">
                <a:solidFill>
                  <a:srgbClr val="3333CC"/>
                </a:solidFill>
                <a:latin typeface="Comic Sans MS" panose="030F0702030302020204" pitchFamily="66" charset="0"/>
              </a:rPr>
              <a:t>HOMEBOUND UNDER SPECIAL EDUCATION </a:t>
            </a:r>
            <a:r>
              <a:rPr lang="en-US" altLang="en-US" sz="2800" dirty="0" smtClean="0">
                <a:solidFill>
                  <a:srgbClr val="3333CC"/>
                </a:solidFill>
                <a:latin typeface="Comic Sans MS" panose="030F0702030302020204" pitchFamily="66" charset="0"/>
              </a:rPr>
              <a:t>ELIGIBILITY</a:t>
            </a:r>
            <a:endParaRPr lang="en-US" altLang="en-US" sz="2800" dirty="0">
              <a:solidFill>
                <a:srgbClr val="3333CC"/>
              </a:solidFill>
              <a:latin typeface="Comic Sans MS" panose="030F0702030302020204" pitchFamily="66" charset="0"/>
            </a:endParaRPr>
          </a:p>
        </p:txBody>
      </p:sp>
      <p:sp>
        <p:nvSpPr>
          <p:cNvPr id="26627" name="Rectangle 3">
            <a:extLst>
              <a:ext uri="{FF2B5EF4-FFF2-40B4-BE49-F238E27FC236}">
                <a16:creationId xmlns:a16="http://schemas.microsoft.com/office/drawing/2014/main" xmlns="" id="{62DFD97E-1989-4758-8B65-0900E3DAE6B1}"/>
              </a:ext>
            </a:extLst>
          </p:cNvPr>
          <p:cNvSpPr>
            <a:spLocks noGrp="1" noChangeArrowheads="1"/>
          </p:cNvSpPr>
          <p:nvPr>
            <p:ph type="body" idx="1"/>
          </p:nvPr>
        </p:nvSpPr>
        <p:spPr/>
        <p:txBody>
          <a:bodyPr/>
          <a:lstStyle/>
          <a:p>
            <a:pPr>
              <a:buFont typeface="Monotype Sorts" pitchFamily="2" charset="2"/>
              <a:buNone/>
            </a:pPr>
            <a:r>
              <a:rPr lang="en-US" altLang="en-US" sz="2400" dirty="0">
                <a:latin typeface="Comic Sans MS" panose="030F0702030302020204" pitchFamily="66" charset="0"/>
              </a:rPr>
              <a:t>Can be simple or complicated</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Issues arise over long term recommendations, or when dispute over appropriateness of school program</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Difficult to obtain second evaluations or second opinions since doctors may be reluctant to second guess medical opinion of treating physician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xmlns="" id="{F0542547-830C-412E-92ED-97927F17FFEA}"/>
              </a:ext>
            </a:extLst>
          </p:cNvPr>
          <p:cNvSpPr>
            <a:spLocks noGrp="1" noChangeArrowheads="1"/>
          </p:cNvSpPr>
          <p:nvPr>
            <p:ph type="title"/>
          </p:nvPr>
        </p:nvSpPr>
        <p:spPr/>
        <p:txBody>
          <a:bodyPr/>
          <a:lstStyle/>
          <a:p>
            <a:pPr algn="ctr"/>
            <a:r>
              <a:rPr lang="en-US" altLang="en-US" sz="2800" dirty="0">
                <a:solidFill>
                  <a:srgbClr val="3333CC"/>
                </a:solidFill>
                <a:latin typeface="Comic Sans MS" panose="030F0702030302020204" pitchFamily="66" charset="0"/>
              </a:rPr>
              <a:t>HOMEBOUND UNDER SPECIAL EDUCATION </a:t>
            </a:r>
            <a:r>
              <a:rPr lang="en-US" altLang="en-US" sz="2800" dirty="0" smtClean="0">
                <a:solidFill>
                  <a:srgbClr val="3333CC"/>
                </a:solidFill>
                <a:latin typeface="Comic Sans MS" panose="030F0702030302020204" pitchFamily="66" charset="0"/>
              </a:rPr>
              <a:t>ELIGIBILITY</a:t>
            </a:r>
            <a:endParaRPr lang="en-US" altLang="en-US" sz="2800" dirty="0">
              <a:solidFill>
                <a:srgbClr val="3333CC"/>
              </a:solidFill>
              <a:latin typeface="Comic Sans MS" panose="030F0702030302020204" pitchFamily="66" charset="0"/>
            </a:endParaRPr>
          </a:p>
        </p:txBody>
      </p:sp>
      <p:sp>
        <p:nvSpPr>
          <p:cNvPr id="98307" name="Rectangle 3">
            <a:extLst>
              <a:ext uri="{FF2B5EF4-FFF2-40B4-BE49-F238E27FC236}">
                <a16:creationId xmlns:a16="http://schemas.microsoft.com/office/drawing/2014/main" xmlns="" id="{DAF66498-B69F-4F81-9D16-154B25C652C2}"/>
              </a:ext>
            </a:extLst>
          </p:cNvPr>
          <p:cNvSpPr>
            <a:spLocks noGrp="1" noChangeArrowheads="1"/>
          </p:cNvSpPr>
          <p:nvPr>
            <p:ph type="body" idx="1"/>
          </p:nvPr>
        </p:nvSpPr>
        <p:spPr/>
        <p:txBody>
          <a:bodyPr/>
          <a:lstStyle/>
          <a:p>
            <a:pPr>
              <a:lnSpc>
                <a:spcPct val="90000"/>
              </a:lnSpc>
              <a:buFont typeface="Monotype Sorts" pitchFamily="2" charset="2"/>
              <a:buNone/>
            </a:pPr>
            <a:r>
              <a:rPr lang="en-US" altLang="en-US" sz="2400" dirty="0">
                <a:latin typeface="Comic Sans MS" panose="030F0702030302020204" pitchFamily="66" charset="0"/>
              </a:rPr>
              <a:t>Eligibility factors:</a:t>
            </a:r>
          </a:p>
          <a:p>
            <a:pPr>
              <a:lnSpc>
                <a:spcPct val="90000"/>
              </a:lnSpc>
              <a:buFont typeface="Monotype Sorts" pitchFamily="2" charset="2"/>
              <a:buNone/>
            </a:pPr>
            <a:endParaRPr lang="en-US" altLang="en-US" sz="2400" dirty="0">
              <a:latin typeface="Comic Sans MS" panose="030F0702030302020204" pitchFamily="66" charset="0"/>
            </a:endParaRPr>
          </a:p>
          <a:p>
            <a:pPr>
              <a:lnSpc>
                <a:spcPct val="90000"/>
              </a:lnSpc>
              <a:buClr>
                <a:schemeClr val="tx2"/>
              </a:buClr>
              <a:buFont typeface="Wingdings" panose="05000000000000000000" pitchFamily="2" charset="2"/>
              <a:buChar char="§"/>
            </a:pPr>
            <a:r>
              <a:rPr lang="en-US" altLang="en-US" sz="2400" dirty="0">
                <a:latin typeface="Comic Sans MS" panose="030F0702030302020204" pitchFamily="66" charset="0"/>
              </a:rPr>
              <a:t>May be through general or special ed, depending on instructional needs of student</a:t>
            </a:r>
          </a:p>
          <a:p>
            <a:pPr>
              <a:lnSpc>
                <a:spcPct val="90000"/>
              </a:lnSpc>
              <a:buClr>
                <a:schemeClr val="tx2"/>
              </a:buClr>
              <a:buFont typeface="Wingdings" panose="05000000000000000000" pitchFamily="2" charset="2"/>
              <a:buChar char="§"/>
            </a:pPr>
            <a:endParaRPr lang="en-US" altLang="en-US" sz="2400" dirty="0">
              <a:latin typeface="Comic Sans MS" panose="030F0702030302020204" pitchFamily="66" charset="0"/>
            </a:endParaRPr>
          </a:p>
          <a:p>
            <a:pPr>
              <a:lnSpc>
                <a:spcPct val="90000"/>
              </a:lnSpc>
              <a:buClr>
                <a:schemeClr val="tx2"/>
              </a:buClr>
              <a:buFont typeface="Wingdings" panose="05000000000000000000" pitchFamily="2" charset="2"/>
              <a:buChar char="§"/>
            </a:pPr>
            <a:r>
              <a:rPr lang="en-US" altLang="en-US" sz="2400" dirty="0">
                <a:latin typeface="Comic Sans MS" panose="030F0702030302020204" pitchFamily="66" charset="0"/>
              </a:rPr>
              <a:t>Should require consent for evaluation, including consent to obtain medical information from treating physician</a:t>
            </a:r>
          </a:p>
          <a:p>
            <a:pPr>
              <a:lnSpc>
                <a:spcPct val="90000"/>
              </a:lnSpc>
              <a:buClr>
                <a:schemeClr val="tx2"/>
              </a:buClr>
              <a:buFont typeface="Wingdings" panose="05000000000000000000" pitchFamily="2" charset="2"/>
              <a:buChar char="§"/>
            </a:pPr>
            <a:endParaRPr lang="en-US" altLang="en-US" sz="2400" dirty="0">
              <a:latin typeface="Comic Sans MS" panose="030F0702030302020204" pitchFamily="66" charset="0"/>
            </a:endParaRPr>
          </a:p>
          <a:p>
            <a:pPr>
              <a:lnSpc>
                <a:spcPct val="90000"/>
              </a:lnSpc>
              <a:buClr>
                <a:schemeClr val="tx2"/>
              </a:buClr>
              <a:buFont typeface="Wingdings" panose="05000000000000000000" pitchFamily="2" charset="2"/>
              <a:buChar char="§"/>
            </a:pPr>
            <a:r>
              <a:rPr lang="en-US" altLang="en-US" sz="2400" dirty="0">
                <a:latin typeface="Comic Sans MS" panose="030F0702030302020204" pitchFamily="66" charset="0"/>
              </a:rPr>
              <a:t>Consent should include ability to observe in home (to allow medical or nursing assessment)</a:t>
            </a:r>
          </a:p>
          <a:p>
            <a:pPr>
              <a:lnSpc>
                <a:spcPct val="90000"/>
              </a:lnSpc>
              <a:buFont typeface="Monotype Sorts" pitchFamily="2" charset="2"/>
              <a:buNone/>
            </a:pPr>
            <a:endParaRPr lang="en-US" altLang="en-US" sz="2400" dirty="0">
              <a:latin typeface="Comic Sans MS" panose="030F0702030302020204" pitchFamily="66" charset="0"/>
            </a:endParaRPr>
          </a:p>
          <a:p>
            <a:pPr>
              <a:lnSpc>
                <a:spcPct val="90000"/>
              </a:lnSpc>
              <a:buFont typeface="Monotype Sorts" pitchFamily="2" charset="2"/>
              <a:buNone/>
            </a:pPr>
            <a:endParaRPr lang="en-US" altLang="en-US" sz="2400" dirty="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xmlns="" id="{C5C82398-1804-484C-9E78-0D9743535FD2}"/>
              </a:ext>
            </a:extLst>
          </p:cNvPr>
          <p:cNvSpPr>
            <a:spLocks noGrp="1" noChangeArrowheads="1"/>
          </p:cNvSpPr>
          <p:nvPr>
            <p:ph type="title"/>
          </p:nvPr>
        </p:nvSpPr>
        <p:spPr>
          <a:xfrm>
            <a:off x="406400" y="228600"/>
            <a:ext cx="8356600" cy="1143000"/>
          </a:xfrm>
        </p:spPr>
        <p:txBody>
          <a:bodyPr/>
          <a:lstStyle/>
          <a:p>
            <a:pPr algn="ctr"/>
            <a:r>
              <a:rPr lang="en-US" altLang="en-US" sz="2200" cap="all" dirty="0">
                <a:solidFill>
                  <a:srgbClr val="3333CC"/>
                </a:solidFill>
                <a:latin typeface="Comic Sans MS" panose="030F0702030302020204" pitchFamily="66" charset="0"/>
              </a:rPr>
              <a:t>If a parent is seeking a placement the rest of the committee does not believe is appropriate, what should the committee do?</a:t>
            </a:r>
          </a:p>
        </p:txBody>
      </p:sp>
      <p:sp>
        <p:nvSpPr>
          <p:cNvPr id="30723" name="Rectangle 3">
            <a:extLst>
              <a:ext uri="{FF2B5EF4-FFF2-40B4-BE49-F238E27FC236}">
                <a16:creationId xmlns:a16="http://schemas.microsoft.com/office/drawing/2014/main" xmlns="" id="{E264F683-569B-42C1-8909-6AAE625F6E1F}"/>
              </a:ext>
            </a:extLst>
          </p:cNvPr>
          <p:cNvSpPr>
            <a:spLocks noGrp="1" noChangeArrowheads="1"/>
          </p:cNvSpPr>
          <p:nvPr>
            <p:ph type="body" idx="1"/>
          </p:nvPr>
        </p:nvSpPr>
        <p:spPr>
          <a:xfrm>
            <a:off x="1524000" y="2286000"/>
            <a:ext cx="7162800" cy="4171950"/>
          </a:xfrm>
        </p:spPr>
        <p:txBody>
          <a:bodyPr/>
          <a:lstStyle/>
          <a:p>
            <a:pPr marL="609600" indent="-609600">
              <a:buFont typeface="Monotype Sorts" pitchFamily="2" charset="2"/>
              <a:buNone/>
            </a:pPr>
            <a:r>
              <a:rPr lang="en-US" altLang="en-US" sz="2400" b="1" dirty="0">
                <a:latin typeface="Comic Sans MS" panose="030F0702030302020204" pitchFamily="66" charset="0"/>
              </a:rPr>
              <a:t>	</a:t>
            </a:r>
            <a:r>
              <a:rPr lang="en-US" altLang="en-US" sz="2400" dirty="0">
                <a:latin typeface="Comic Sans MS" panose="030F0702030302020204" pitchFamily="66" charset="0"/>
              </a:rPr>
              <a:t>DO WHAT IS APPROPRIATE FOR THE CHILD.</a:t>
            </a:r>
          </a:p>
          <a:p>
            <a:pPr marL="609600" indent="-609600"/>
            <a:endParaRPr lang="en-US" altLang="en-US" sz="2400" dirty="0">
              <a:latin typeface="Comic Sans MS" panose="030F0702030302020204" pitchFamily="66" charset="0"/>
            </a:endParaRPr>
          </a:p>
          <a:p>
            <a:pPr marL="609600" indent="-609600">
              <a:buFont typeface="Monotype Sorts" pitchFamily="2" charset="2"/>
              <a:buNone/>
            </a:pPr>
            <a:r>
              <a:rPr lang="en-US" altLang="en-US" sz="2400" dirty="0">
                <a:latin typeface="Comic Sans MS" panose="030F0702030302020204" pitchFamily="66" charset="0"/>
              </a:rPr>
              <a:t>	“The law does not mandate that parental wishes be followed to the detriment of the child’s education, and districts remain liable for the provision of FAPE.”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8230D109-DBF0-4A12-A0DA-2C5B94E9DE0D}"/>
              </a:ext>
            </a:extLst>
          </p:cNvPr>
          <p:cNvSpPr>
            <a:spLocks noGrp="1" noChangeArrowheads="1"/>
          </p:cNvSpPr>
          <p:nvPr>
            <p:ph type="title"/>
          </p:nvPr>
        </p:nvSpPr>
        <p:spPr/>
        <p:txBody>
          <a:bodyPr/>
          <a:lstStyle/>
          <a:p>
            <a:pPr algn="ctr"/>
            <a:r>
              <a:rPr lang="en-US" altLang="en-US" sz="2400" cap="all" dirty="0">
                <a:solidFill>
                  <a:srgbClr val="3333CC"/>
                </a:solidFill>
                <a:latin typeface="Comic Sans MS" panose="030F0702030302020204" pitchFamily="66" charset="0"/>
              </a:rPr>
              <a:t>What action should a district take when a student is moved to a more restrictive setting?</a:t>
            </a:r>
          </a:p>
        </p:txBody>
      </p:sp>
      <p:sp>
        <p:nvSpPr>
          <p:cNvPr id="33795" name="Rectangle 3">
            <a:extLst>
              <a:ext uri="{FF2B5EF4-FFF2-40B4-BE49-F238E27FC236}">
                <a16:creationId xmlns:a16="http://schemas.microsoft.com/office/drawing/2014/main" xmlns="" id="{5C72FDBD-D099-4BBC-88EC-BE423CBCA07E}"/>
              </a:ext>
            </a:extLst>
          </p:cNvPr>
          <p:cNvSpPr>
            <a:spLocks noGrp="1" noChangeArrowheads="1"/>
          </p:cNvSpPr>
          <p:nvPr>
            <p:ph type="body" idx="1"/>
          </p:nvPr>
        </p:nvSpPr>
        <p:spPr/>
        <p:txBody>
          <a:bodyPr/>
          <a:lstStyle/>
          <a:p>
            <a:pPr>
              <a:buFont typeface="Monotype Sorts" pitchFamily="2" charset="2"/>
              <a:buNone/>
            </a:pPr>
            <a:r>
              <a:rPr lang="en-US" altLang="en-US" sz="2400" dirty="0">
                <a:latin typeface="Comic Sans MS" panose="030F0702030302020204" pitchFamily="66" charset="0"/>
              </a:rPr>
              <a:t>	</a:t>
            </a:r>
            <a:r>
              <a:rPr lang="en-US" altLang="en-US" sz="2800" dirty="0">
                <a:latin typeface="Comic Sans MS" panose="030F0702030302020204" pitchFamily="66" charset="0"/>
              </a:rPr>
              <a:t>Establish conditions that would warrant the student be integrated back into a less restrictive environment.</a:t>
            </a:r>
            <a:endParaRPr lang="en-US" altLang="en-US"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xmlns="" id="{3E48CE40-CFF7-42F3-8DA2-7620BE8F6CBF}"/>
              </a:ext>
            </a:extLst>
          </p:cNvPr>
          <p:cNvSpPr>
            <a:spLocks noGrp="1" noChangeArrowheads="1"/>
          </p:cNvSpPr>
          <p:nvPr>
            <p:ph type="title"/>
          </p:nvPr>
        </p:nvSpPr>
        <p:spPr/>
        <p:txBody>
          <a:bodyPr/>
          <a:lstStyle/>
          <a:p>
            <a:pPr algn="ctr"/>
            <a:r>
              <a:rPr lang="en-US" altLang="en-US" sz="2800" dirty="0">
                <a:solidFill>
                  <a:srgbClr val="3333CC"/>
                </a:solidFill>
                <a:latin typeface="Comic Sans MS" panose="030F0702030302020204" pitchFamily="66" charset="0"/>
              </a:rPr>
              <a:t>SHORTENED SCHOOL DAYS</a:t>
            </a:r>
            <a:br>
              <a:rPr lang="en-US" altLang="en-US" sz="2800" dirty="0">
                <a:solidFill>
                  <a:srgbClr val="3333CC"/>
                </a:solidFill>
                <a:latin typeface="Comic Sans MS" panose="030F0702030302020204" pitchFamily="66" charset="0"/>
              </a:rPr>
            </a:br>
            <a:r>
              <a:rPr lang="en-US" altLang="en-US" sz="2800" dirty="0">
                <a:solidFill>
                  <a:srgbClr val="3333CC"/>
                </a:solidFill>
                <a:latin typeface="Comic Sans MS" panose="030F0702030302020204" pitchFamily="66" charset="0"/>
              </a:rPr>
              <a:t>ISSUES</a:t>
            </a:r>
          </a:p>
        </p:txBody>
      </p:sp>
      <p:sp>
        <p:nvSpPr>
          <p:cNvPr id="100355" name="Rectangle 3">
            <a:extLst>
              <a:ext uri="{FF2B5EF4-FFF2-40B4-BE49-F238E27FC236}">
                <a16:creationId xmlns:a16="http://schemas.microsoft.com/office/drawing/2014/main" xmlns="" id="{50BC8457-D599-482E-A693-A5B334FCDFCD}"/>
              </a:ext>
            </a:extLst>
          </p:cNvPr>
          <p:cNvSpPr>
            <a:spLocks noGrp="1" noChangeArrowheads="1"/>
          </p:cNvSpPr>
          <p:nvPr>
            <p:ph type="body" idx="1"/>
          </p:nvPr>
        </p:nvSpPr>
        <p:spPr/>
        <p:txBody>
          <a:bodyPr/>
          <a:lstStyle/>
          <a:p>
            <a:pPr>
              <a:buFont typeface="Monotype Sorts" pitchFamily="2" charset="2"/>
              <a:buNone/>
            </a:pPr>
            <a:r>
              <a:rPr lang="en-US" altLang="en-US" sz="2400" dirty="0">
                <a:latin typeface="Comic Sans MS" panose="030F0702030302020204" pitchFamily="66" charset="0"/>
              </a:rPr>
              <a:t>Not to be used based on administrative convenience or district policy</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Must be tied to the individual needs of the student</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Provide a transition plan to return to school</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If day must be shortened, try to avoid academic times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35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9A91C4-9545-4E1F-A76B-968EEB729211}"/>
              </a:ext>
            </a:extLst>
          </p:cNvPr>
          <p:cNvSpPr>
            <a:spLocks noGrp="1"/>
          </p:cNvSpPr>
          <p:nvPr>
            <p:ph type="title"/>
          </p:nvPr>
        </p:nvSpPr>
        <p:spPr/>
        <p:txBody>
          <a:bodyPr/>
          <a:lstStyle/>
          <a:p>
            <a:pPr algn="ctr"/>
            <a:r>
              <a:rPr lang="en-US" sz="2800" dirty="0">
                <a:solidFill>
                  <a:srgbClr val="3333CC"/>
                </a:solidFill>
                <a:latin typeface="Comic Sans MS" panose="030F0702030302020204" pitchFamily="66" charset="0"/>
              </a:rPr>
              <a:t>SHORTENED SCHOOL DAYS FOR BEHAVIORAL ISSUES</a:t>
            </a:r>
          </a:p>
        </p:txBody>
      </p:sp>
      <p:sp>
        <p:nvSpPr>
          <p:cNvPr id="3" name="Content Placeholder 2">
            <a:extLst>
              <a:ext uri="{FF2B5EF4-FFF2-40B4-BE49-F238E27FC236}">
                <a16:creationId xmlns:a16="http://schemas.microsoft.com/office/drawing/2014/main" xmlns="" id="{294C00DB-1BB1-4451-B530-1F2437086EBE}"/>
              </a:ext>
            </a:extLst>
          </p:cNvPr>
          <p:cNvSpPr>
            <a:spLocks noGrp="1"/>
          </p:cNvSpPr>
          <p:nvPr>
            <p:ph idx="1"/>
          </p:nvPr>
        </p:nvSpPr>
        <p:spPr/>
        <p:txBody>
          <a:bodyPr/>
          <a:lstStyle/>
          <a:p>
            <a:pPr marL="0" indent="0">
              <a:buNone/>
            </a:pPr>
            <a:r>
              <a:rPr lang="en-US" sz="2400" dirty="0">
                <a:latin typeface="Comic Sans MS" panose="030F0702030302020204" pitchFamily="66" charset="0"/>
              </a:rPr>
              <a:t>The issue of shortened school days based on behavioral issues has become a focus for advocates around the U.S.  In March of 2019, a lawsuit was filed against the state of Oregon arguing that the state had failed to provide full school days for special needs students with behavioral problems.  The concern has extended to other states, including Texas.</a:t>
            </a:r>
          </a:p>
        </p:txBody>
      </p:sp>
    </p:spTree>
    <p:extLst>
      <p:ext uri="{BB962C8B-B14F-4D97-AF65-F5344CB8AC3E}">
        <p14:creationId xmlns:p14="http://schemas.microsoft.com/office/powerpoint/2010/main" val="36829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BA4D27-011C-4C59-B68A-C8C31EEB548C}"/>
              </a:ext>
            </a:extLst>
          </p:cNvPr>
          <p:cNvSpPr>
            <a:spLocks noGrp="1"/>
          </p:cNvSpPr>
          <p:nvPr>
            <p:ph type="title"/>
          </p:nvPr>
        </p:nvSpPr>
        <p:spPr>
          <a:xfrm>
            <a:off x="406400" y="228600"/>
            <a:ext cx="7772400" cy="914400"/>
          </a:xfrm>
        </p:spPr>
        <p:txBody>
          <a:bodyPr/>
          <a:lstStyle/>
          <a:p>
            <a:pPr algn="ctr"/>
            <a:r>
              <a:rPr lang="en-US" sz="2800" dirty="0">
                <a:solidFill>
                  <a:srgbClr val="3333CC"/>
                </a:solidFill>
                <a:latin typeface="Comic Sans MS" panose="030F0702030302020204" pitchFamily="66" charset="0"/>
              </a:rPr>
              <a:t>TEXAS LAW ON INSTRUCTIONAL DAY</a:t>
            </a:r>
          </a:p>
        </p:txBody>
      </p:sp>
      <p:sp>
        <p:nvSpPr>
          <p:cNvPr id="3" name="Content Placeholder 2">
            <a:extLst>
              <a:ext uri="{FF2B5EF4-FFF2-40B4-BE49-F238E27FC236}">
                <a16:creationId xmlns:a16="http://schemas.microsoft.com/office/drawing/2014/main" xmlns="" id="{EAFEF6A1-4055-40C6-AD22-EBC8CEE0B59F}"/>
              </a:ext>
            </a:extLst>
          </p:cNvPr>
          <p:cNvSpPr>
            <a:spLocks noGrp="1"/>
          </p:cNvSpPr>
          <p:nvPr>
            <p:ph idx="1"/>
          </p:nvPr>
        </p:nvSpPr>
        <p:spPr/>
        <p:txBody>
          <a:bodyPr/>
          <a:lstStyle/>
          <a:p>
            <a:pPr marL="0" indent="0">
              <a:buNone/>
            </a:pPr>
            <a:r>
              <a:rPr lang="en-US" sz="2400" dirty="0">
                <a:latin typeface="Comic Sans MS" panose="030F0702030302020204" pitchFamily="66" charset="0"/>
              </a:rPr>
              <a:t>Under Texas law, “students with disabilities must have available an instructional day commensurate with that of students without disabilities.  The ARD committee must determine the appropriate instructional setting and length of day for each student, and these must be specified in the student’s IEP.”</a:t>
            </a:r>
          </a:p>
          <a:p>
            <a:pPr marL="0" indent="0">
              <a:buNone/>
            </a:pPr>
            <a:endParaRPr lang="en-US" sz="2400" dirty="0">
              <a:latin typeface="Comic Sans MS" panose="030F0702030302020204" pitchFamily="66" charset="0"/>
            </a:endParaRPr>
          </a:p>
          <a:p>
            <a:pPr marL="0" indent="0">
              <a:buNone/>
            </a:pPr>
            <a:r>
              <a:rPr lang="en-US" sz="2400" dirty="0">
                <a:latin typeface="Comic Sans MS" panose="030F0702030302020204" pitchFamily="66" charset="0"/>
              </a:rPr>
              <a:t>19 T.A.C. Section 89.1075 (e)</a:t>
            </a:r>
          </a:p>
          <a:p>
            <a:pPr marL="0" indent="0">
              <a:buNone/>
            </a:pPr>
            <a:endParaRPr lang="en-US" sz="2400" dirty="0">
              <a:latin typeface="Comic Sans MS" panose="030F0702030302020204" pitchFamily="66" charset="0"/>
            </a:endParaRPr>
          </a:p>
          <a:p>
            <a:pPr marL="0" indent="0">
              <a:buNone/>
            </a:pPr>
            <a:endParaRPr lang="en-US" sz="2400" dirty="0">
              <a:latin typeface="Comic Sans MS" panose="030F0702030302020204" pitchFamily="66" charset="0"/>
            </a:endParaRPr>
          </a:p>
        </p:txBody>
      </p:sp>
    </p:spTree>
    <p:extLst>
      <p:ext uri="{BB962C8B-B14F-4D97-AF65-F5344CB8AC3E}">
        <p14:creationId xmlns:p14="http://schemas.microsoft.com/office/powerpoint/2010/main" val="6969088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CF9C48-66BA-4658-A732-241C5091C555}"/>
              </a:ext>
            </a:extLst>
          </p:cNvPr>
          <p:cNvSpPr>
            <a:spLocks noGrp="1"/>
          </p:cNvSpPr>
          <p:nvPr>
            <p:ph type="title"/>
          </p:nvPr>
        </p:nvSpPr>
        <p:spPr>
          <a:xfrm>
            <a:off x="685801" y="214313"/>
            <a:ext cx="8001000" cy="1081087"/>
          </a:xfrm>
        </p:spPr>
        <p:txBody>
          <a:bodyPr/>
          <a:lstStyle/>
          <a:p>
            <a:pPr algn="ctr"/>
            <a:r>
              <a:rPr lang="en-US" sz="2800" dirty="0">
                <a:solidFill>
                  <a:srgbClr val="3333CC"/>
                </a:solidFill>
                <a:latin typeface="Comic Sans MS" panose="030F0702030302020204" pitchFamily="66" charset="0"/>
              </a:rPr>
              <a:t>SPRING BRANCH ISD v. O.W. (5</a:t>
            </a:r>
            <a:r>
              <a:rPr lang="en-US" sz="2800" baseline="30000" dirty="0">
                <a:solidFill>
                  <a:srgbClr val="3333CC"/>
                </a:solidFill>
                <a:latin typeface="Comic Sans MS" panose="030F0702030302020204" pitchFamily="66" charset="0"/>
              </a:rPr>
              <a:t>th</a:t>
            </a:r>
            <a:r>
              <a:rPr lang="en-US" sz="2800" dirty="0">
                <a:solidFill>
                  <a:srgbClr val="3333CC"/>
                </a:solidFill>
                <a:latin typeface="Comic Sans MS" panose="030F0702030302020204" pitchFamily="66" charset="0"/>
              </a:rPr>
              <a:t> Cir. 2019)</a:t>
            </a:r>
          </a:p>
        </p:txBody>
      </p:sp>
      <p:sp>
        <p:nvSpPr>
          <p:cNvPr id="3" name="Content Placeholder 2">
            <a:extLst>
              <a:ext uri="{FF2B5EF4-FFF2-40B4-BE49-F238E27FC236}">
                <a16:creationId xmlns:a16="http://schemas.microsoft.com/office/drawing/2014/main" xmlns="" id="{33CB821B-2AAC-4B07-B5B5-B4CF7BF114AA}"/>
              </a:ext>
            </a:extLst>
          </p:cNvPr>
          <p:cNvSpPr>
            <a:spLocks noGrp="1"/>
          </p:cNvSpPr>
          <p:nvPr>
            <p:ph idx="1"/>
          </p:nvPr>
        </p:nvSpPr>
        <p:spPr/>
        <p:txBody>
          <a:bodyPr/>
          <a:lstStyle/>
          <a:p>
            <a:pPr marL="0" indent="0">
              <a:buNone/>
            </a:pPr>
            <a:r>
              <a:rPr lang="en-US" sz="1800" dirty="0">
                <a:latin typeface="Comic Sans MS" panose="030F0702030302020204" pitchFamily="66" charset="0"/>
              </a:rPr>
              <a:t>Recent Fifth Circuit case addressing, among other things, the student’s shortened school day for behavioral issues.</a:t>
            </a:r>
          </a:p>
          <a:p>
            <a:pPr marL="0" indent="0">
              <a:buNone/>
            </a:pPr>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FACTS:</a:t>
            </a:r>
          </a:p>
          <a:p>
            <a:r>
              <a:rPr lang="en-US" sz="1800" dirty="0">
                <a:latin typeface="Comic Sans MS" panose="030F0702030302020204" pitchFamily="66" charset="0"/>
              </a:rPr>
              <a:t>O.W. was in fifth grade and eventually was determined to qualify as ED.</a:t>
            </a:r>
          </a:p>
          <a:p>
            <a:r>
              <a:rPr lang="en-US" sz="1800" dirty="0">
                <a:latin typeface="Comic Sans MS" panose="030F0702030302020204" pitchFamily="66" charset="0"/>
              </a:rPr>
              <a:t>After an incident involving the police, the parent and district agreed, through an ARD amendment, that the student’s school day should begin at 9 rather than 7:30 am.</a:t>
            </a:r>
          </a:p>
          <a:p>
            <a:r>
              <a:rPr lang="en-US" sz="1800" dirty="0">
                <a:latin typeface="Comic Sans MS" panose="030F0702030302020204" pitchFamily="66" charset="0"/>
              </a:rPr>
              <a:t>Several days later, the parent and district agreed that his day should be shorted to three hours for the remainder of the year. An email stated that a brief ARD would be necessary, but that the shortened day could begin the next morning.</a:t>
            </a:r>
          </a:p>
        </p:txBody>
      </p:sp>
    </p:spTree>
    <p:extLst>
      <p:ext uri="{BB962C8B-B14F-4D97-AF65-F5344CB8AC3E}">
        <p14:creationId xmlns:p14="http://schemas.microsoft.com/office/powerpoint/2010/main" val="4280360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CF9C48-66BA-4658-A732-241C5091C555}"/>
              </a:ext>
            </a:extLst>
          </p:cNvPr>
          <p:cNvSpPr>
            <a:spLocks noGrp="1"/>
          </p:cNvSpPr>
          <p:nvPr>
            <p:ph type="title"/>
          </p:nvPr>
        </p:nvSpPr>
        <p:spPr>
          <a:xfrm>
            <a:off x="609601" y="214313"/>
            <a:ext cx="8153400" cy="1081087"/>
          </a:xfrm>
        </p:spPr>
        <p:txBody>
          <a:bodyPr/>
          <a:lstStyle/>
          <a:p>
            <a:pPr algn="ctr"/>
            <a:r>
              <a:rPr lang="en-US" sz="2800" dirty="0">
                <a:solidFill>
                  <a:srgbClr val="3333CC"/>
                </a:solidFill>
                <a:latin typeface="Comic Sans MS" panose="030F0702030302020204" pitchFamily="66" charset="0"/>
              </a:rPr>
              <a:t>SPRING BRANCH ISD v. O.W. (5</a:t>
            </a:r>
            <a:r>
              <a:rPr lang="en-US" sz="2800" baseline="30000" dirty="0">
                <a:solidFill>
                  <a:srgbClr val="3333CC"/>
                </a:solidFill>
                <a:latin typeface="Comic Sans MS" panose="030F0702030302020204" pitchFamily="66" charset="0"/>
              </a:rPr>
              <a:t>th</a:t>
            </a:r>
            <a:r>
              <a:rPr lang="en-US" sz="2800" dirty="0">
                <a:solidFill>
                  <a:srgbClr val="3333CC"/>
                </a:solidFill>
                <a:latin typeface="Comic Sans MS" panose="030F0702030302020204" pitchFamily="66" charset="0"/>
              </a:rPr>
              <a:t> Cir. 2019)</a:t>
            </a:r>
          </a:p>
        </p:txBody>
      </p:sp>
      <p:sp>
        <p:nvSpPr>
          <p:cNvPr id="3" name="Content Placeholder 2">
            <a:extLst>
              <a:ext uri="{FF2B5EF4-FFF2-40B4-BE49-F238E27FC236}">
                <a16:creationId xmlns:a16="http://schemas.microsoft.com/office/drawing/2014/main" xmlns="" id="{33CB821B-2AAC-4B07-B5B5-B4CF7BF114AA}"/>
              </a:ext>
            </a:extLst>
          </p:cNvPr>
          <p:cNvSpPr>
            <a:spLocks noGrp="1"/>
          </p:cNvSpPr>
          <p:nvPr>
            <p:ph idx="1"/>
          </p:nvPr>
        </p:nvSpPr>
        <p:spPr/>
        <p:txBody>
          <a:bodyPr/>
          <a:lstStyle/>
          <a:p>
            <a:pPr marL="0" indent="0">
              <a:buNone/>
            </a:pPr>
            <a:r>
              <a:rPr lang="en-US" sz="1800" dirty="0">
                <a:latin typeface="Comic Sans MS" panose="030F0702030302020204" pitchFamily="66" charset="0"/>
              </a:rPr>
              <a:t>DETERMINATION BY COURT:</a:t>
            </a:r>
          </a:p>
          <a:p>
            <a:pPr marL="0" indent="0">
              <a:buNone/>
            </a:pPr>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Under 34 C.F.R. Section 300.324 (a)(4), the IEP may be amended without an ARD when the parent and district 1) agree to the modification; 2) agree not to convene an IEP meeting; and 3) develop a written document to amend or modify the IEP.</a:t>
            </a:r>
          </a:p>
          <a:p>
            <a:pPr marL="0" indent="0">
              <a:buNone/>
            </a:pPr>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In this instance, the requirements were met for changing the start time to 9 am.  However, the district failed to meet the requirements prior to reducing the student’s day to 3 hours.  No ARD was held and no written agreement was put into place prior to reducing the student’s day.</a:t>
            </a:r>
          </a:p>
        </p:txBody>
      </p:sp>
    </p:spTree>
    <p:extLst>
      <p:ext uri="{BB962C8B-B14F-4D97-AF65-F5344CB8AC3E}">
        <p14:creationId xmlns:p14="http://schemas.microsoft.com/office/powerpoint/2010/main" val="38373540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25B44B6B-4EB0-484B-8B73-DDDFBB15ADA4}"/>
              </a:ext>
            </a:extLst>
          </p:cNvPr>
          <p:cNvSpPr>
            <a:spLocks noGrp="1" noChangeArrowheads="1"/>
          </p:cNvSpPr>
          <p:nvPr>
            <p:ph type="title"/>
          </p:nvPr>
        </p:nvSpPr>
        <p:spPr/>
        <p:txBody>
          <a:bodyPr/>
          <a:lstStyle/>
          <a:p>
            <a:pPr algn="ctr"/>
            <a:r>
              <a:rPr lang="en-US" altLang="en-US" sz="2400" dirty="0">
                <a:solidFill>
                  <a:srgbClr val="3333CC"/>
                </a:solidFill>
                <a:latin typeface="Comic Sans MS" panose="030F0702030302020204" pitchFamily="66" charset="0"/>
              </a:rPr>
              <a:t>HOMEBOUND PLACEMENTS AND </a:t>
            </a:r>
            <a:br>
              <a:rPr lang="en-US" altLang="en-US" sz="2400" dirty="0">
                <a:solidFill>
                  <a:srgbClr val="3333CC"/>
                </a:solidFill>
                <a:latin typeface="Comic Sans MS" panose="030F0702030302020204" pitchFamily="66" charset="0"/>
              </a:rPr>
            </a:br>
            <a:r>
              <a:rPr lang="en-US" altLang="en-US" sz="2400" dirty="0">
                <a:solidFill>
                  <a:srgbClr val="3333CC"/>
                </a:solidFill>
                <a:latin typeface="Comic Sans MS" panose="030F0702030302020204" pitchFamily="66" charset="0"/>
              </a:rPr>
              <a:t>SHORTENED SCHOOL DAYS</a:t>
            </a:r>
            <a:br>
              <a:rPr lang="en-US" altLang="en-US" sz="2400" dirty="0">
                <a:solidFill>
                  <a:srgbClr val="3333CC"/>
                </a:solidFill>
                <a:latin typeface="Comic Sans MS" panose="030F0702030302020204" pitchFamily="66" charset="0"/>
              </a:rPr>
            </a:br>
            <a:r>
              <a:rPr lang="en-US" altLang="en-US" sz="2400" dirty="0">
                <a:solidFill>
                  <a:srgbClr val="3333CC"/>
                </a:solidFill>
                <a:latin typeface="Comic Sans MS" panose="030F0702030302020204" pitchFamily="66" charset="0"/>
              </a:rPr>
              <a:t>GENERAL CONCEPTS</a:t>
            </a:r>
          </a:p>
        </p:txBody>
      </p:sp>
      <p:sp>
        <p:nvSpPr>
          <p:cNvPr id="79875" name="Rectangle 3">
            <a:extLst>
              <a:ext uri="{FF2B5EF4-FFF2-40B4-BE49-F238E27FC236}">
                <a16:creationId xmlns:a16="http://schemas.microsoft.com/office/drawing/2014/main" xmlns="" id="{7D583E43-2A90-4EEB-AD23-4F94527E3BCC}"/>
              </a:ext>
            </a:extLst>
          </p:cNvPr>
          <p:cNvSpPr>
            <a:spLocks noGrp="1" noChangeArrowheads="1"/>
          </p:cNvSpPr>
          <p:nvPr>
            <p:ph type="body" idx="1"/>
          </p:nvPr>
        </p:nvSpPr>
        <p:spPr/>
        <p:txBody>
          <a:bodyPr/>
          <a:lstStyle/>
          <a:p>
            <a:pPr>
              <a:buFont typeface="Monotype Sorts" pitchFamily="2" charset="2"/>
              <a:buNone/>
            </a:pPr>
            <a:r>
              <a:rPr lang="en-US" altLang="en-US" sz="2400" dirty="0">
                <a:latin typeface="Comic Sans MS" panose="030F0702030302020204" pitchFamily="66" charset="0"/>
              </a:rPr>
              <a:t>Both issues deal with the least restrictive environment concepts set forth in IDEA</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The IDEA continuum of placements presumes a placement in the least restrictive setting, unless the child needs a more restrictive setting to benefit from the program.</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School days should not be shortened, unless it is necessary for the child to receive FAPE.</a:t>
            </a:r>
          </a:p>
          <a:p>
            <a:pPr>
              <a:buFont typeface="Monotype Sorts" pitchFamily="2" charset="2"/>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B42AAE80-28D9-4DD5-B1CE-C05924D4D003}"/>
              </a:ext>
            </a:extLst>
          </p:cNvPr>
          <p:cNvSpPr>
            <a:spLocks noGrp="1" noChangeArrowheads="1"/>
          </p:cNvSpPr>
          <p:nvPr>
            <p:ph type="ctrTitle"/>
          </p:nvPr>
        </p:nvSpPr>
        <p:spPr>
          <a:xfrm>
            <a:off x="685800" y="381000"/>
            <a:ext cx="7721600" cy="1143000"/>
          </a:xfrm>
        </p:spPr>
        <p:txBody>
          <a:bodyPr/>
          <a:lstStyle/>
          <a:p>
            <a:pPr algn="ctr"/>
            <a:r>
              <a:rPr lang="en-US" altLang="en-US" sz="3200" dirty="0">
                <a:solidFill>
                  <a:srgbClr val="3333CC"/>
                </a:solidFill>
                <a:latin typeface="Comic Sans MS" panose="030F0702030302020204" pitchFamily="66" charset="0"/>
              </a:rPr>
              <a:t>How is the term the “Least Restrictive Environment” defined?</a:t>
            </a:r>
          </a:p>
        </p:txBody>
      </p:sp>
      <p:sp>
        <p:nvSpPr>
          <p:cNvPr id="10243" name="Rectangle 3">
            <a:extLst>
              <a:ext uri="{FF2B5EF4-FFF2-40B4-BE49-F238E27FC236}">
                <a16:creationId xmlns:a16="http://schemas.microsoft.com/office/drawing/2014/main" xmlns="" id="{EC16BE4B-BB52-4DEB-B4B4-B92D705F15F1}"/>
              </a:ext>
            </a:extLst>
          </p:cNvPr>
          <p:cNvSpPr>
            <a:spLocks noGrp="1" noChangeArrowheads="1"/>
          </p:cNvSpPr>
          <p:nvPr>
            <p:ph type="subTitle" idx="1"/>
          </p:nvPr>
        </p:nvSpPr>
        <p:spPr>
          <a:xfrm>
            <a:off x="1066800" y="2286000"/>
            <a:ext cx="7391400" cy="4572000"/>
          </a:xfrm>
        </p:spPr>
        <p:txBody>
          <a:bodyPr/>
          <a:lstStyle/>
          <a:p>
            <a:r>
              <a:rPr lang="en-US" altLang="en-US" sz="2400" dirty="0">
                <a:latin typeface="Comic Sans MS" panose="030F0702030302020204" pitchFamily="66" charset="0"/>
              </a:rPr>
              <a:t>The federal regulations define LRE as follows:</a:t>
            </a:r>
          </a:p>
          <a:p>
            <a:endParaRPr lang="en-US" altLang="en-US" sz="2400" dirty="0">
              <a:latin typeface="Comic Sans MS" panose="030F0702030302020204" pitchFamily="66" charset="0"/>
            </a:endParaRPr>
          </a:p>
          <a:p>
            <a:r>
              <a:rPr lang="en-US" altLang="en-US" sz="2400" dirty="0">
                <a:latin typeface="Comic Sans MS" panose="030F0702030302020204" pitchFamily="66" charset="0"/>
              </a:rPr>
              <a:t>“To the maximum extent </a:t>
            </a:r>
            <a:r>
              <a:rPr lang="en-US" altLang="en-US" sz="2400" u="sng" dirty="0">
                <a:latin typeface="Comic Sans MS" panose="030F0702030302020204" pitchFamily="66" charset="0"/>
              </a:rPr>
              <a:t>appropriate</a:t>
            </a:r>
            <a:r>
              <a:rPr lang="en-US" altLang="en-US" sz="2400" dirty="0">
                <a:latin typeface="Comic Sans MS" panose="030F0702030302020204" pitchFamily="66" charset="0"/>
              </a:rPr>
              <a:t>, children with disabilities, including children in public or private institutions or other care facilities, are educated with children who are nondisabled; and”</a:t>
            </a:r>
          </a:p>
          <a:p>
            <a:endParaRPr lang="en-US" altLang="en-US" sz="2400" dirty="0">
              <a:latin typeface="Comic Sans MS" panose="030F0702030302020204" pitchFamily="66" charset="0"/>
            </a:endParaRPr>
          </a:p>
          <a:p>
            <a:r>
              <a:rPr lang="en-US" altLang="en-US" sz="2400" dirty="0">
                <a:latin typeface="Comic Sans MS" panose="030F0702030302020204"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B0F784EA-F4BA-4A5B-9141-B898A5D7D8EA}"/>
              </a:ext>
            </a:extLst>
          </p:cNvPr>
          <p:cNvSpPr>
            <a:spLocks noGrp="1" noChangeArrowheads="1"/>
          </p:cNvSpPr>
          <p:nvPr>
            <p:ph type="ctrTitle"/>
          </p:nvPr>
        </p:nvSpPr>
        <p:spPr>
          <a:xfrm>
            <a:off x="685800" y="2438400"/>
            <a:ext cx="7543800" cy="3276600"/>
          </a:xfrm>
        </p:spPr>
        <p:txBody>
          <a:bodyPr/>
          <a:lstStyle/>
          <a:p>
            <a:r>
              <a:rPr lang="en-US" altLang="en-US" sz="2800" dirty="0">
                <a:latin typeface="Comic Sans MS" panose="030F0702030302020204" pitchFamily="66" charset="0"/>
              </a:rPr>
              <a:t>“Special classes, separate schooling, or other removal of children with disabilities from the regular educational environment occurs only if the nature or severity of the disability is such that education in regular classes with the use of supplementary aides and services cannot be achieved satisfactorily.” </a:t>
            </a:r>
            <a:endParaRPr lang="en-US" alt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2B6A0B83-78AF-4B05-9A12-CFE6DC7CA027}"/>
              </a:ext>
            </a:extLst>
          </p:cNvPr>
          <p:cNvSpPr>
            <a:spLocks noGrp="1" noChangeArrowheads="1"/>
          </p:cNvSpPr>
          <p:nvPr>
            <p:ph type="ctrTitle"/>
          </p:nvPr>
        </p:nvSpPr>
        <p:spPr/>
        <p:txBody>
          <a:bodyPr/>
          <a:lstStyle/>
          <a:p>
            <a:pPr algn="ctr"/>
            <a:r>
              <a:rPr lang="en-US" altLang="en-US" sz="2400" dirty="0">
                <a:solidFill>
                  <a:srgbClr val="3333CC"/>
                </a:solidFill>
                <a:latin typeface="Comic Sans MS" panose="030F0702030302020204" pitchFamily="66" charset="0"/>
              </a:rPr>
              <a:t>SCHOOLS ARE REQUIRED TO PROVIDE A CONTINUUM OF PLACEMENTS UNDER </a:t>
            </a:r>
            <a:r>
              <a:rPr lang="en-US" altLang="en-US" sz="2400" dirty="0" smtClean="0">
                <a:solidFill>
                  <a:srgbClr val="3333CC"/>
                </a:solidFill>
                <a:latin typeface="Comic Sans MS" panose="030F0702030302020204" pitchFamily="66" charset="0"/>
              </a:rPr>
              <a:t/>
            </a:r>
            <a:br>
              <a:rPr lang="en-US" altLang="en-US" sz="2400" dirty="0" smtClean="0">
                <a:solidFill>
                  <a:srgbClr val="3333CC"/>
                </a:solidFill>
                <a:latin typeface="Comic Sans MS" panose="030F0702030302020204" pitchFamily="66" charset="0"/>
              </a:rPr>
            </a:br>
            <a:r>
              <a:rPr lang="en-US" altLang="en-US" sz="2400" dirty="0" smtClean="0">
                <a:solidFill>
                  <a:srgbClr val="3333CC"/>
                </a:solidFill>
                <a:latin typeface="Comic Sans MS" panose="030F0702030302020204" pitchFamily="66" charset="0"/>
              </a:rPr>
              <a:t>FEDERAL </a:t>
            </a:r>
            <a:r>
              <a:rPr lang="en-US" altLang="en-US" sz="2400" dirty="0">
                <a:solidFill>
                  <a:srgbClr val="3333CC"/>
                </a:solidFill>
                <a:latin typeface="Comic Sans MS" panose="030F0702030302020204" pitchFamily="66" charset="0"/>
              </a:rPr>
              <a:t>LAW</a:t>
            </a:r>
            <a:endParaRPr lang="en-US" altLang="en-US" sz="2800" dirty="0">
              <a:solidFill>
                <a:srgbClr val="3333CC"/>
              </a:solidFill>
              <a:latin typeface="Comic Sans MS" panose="030F0702030302020204" pitchFamily="66" charset="0"/>
            </a:endParaRPr>
          </a:p>
        </p:txBody>
      </p:sp>
      <p:sp>
        <p:nvSpPr>
          <p:cNvPr id="8195" name="Rectangle 3">
            <a:extLst>
              <a:ext uri="{FF2B5EF4-FFF2-40B4-BE49-F238E27FC236}">
                <a16:creationId xmlns:a16="http://schemas.microsoft.com/office/drawing/2014/main" xmlns="" id="{16F0351F-DF1E-48FE-B272-8216C88CC699}"/>
              </a:ext>
            </a:extLst>
          </p:cNvPr>
          <p:cNvSpPr>
            <a:spLocks noGrp="1" noChangeArrowheads="1"/>
          </p:cNvSpPr>
          <p:nvPr>
            <p:ph type="subTitle" idx="1"/>
          </p:nvPr>
        </p:nvSpPr>
        <p:spPr>
          <a:xfrm>
            <a:off x="1066800" y="2133600"/>
            <a:ext cx="7086600" cy="3657600"/>
          </a:xfrm>
        </p:spPr>
        <p:txBody>
          <a:bodyPr/>
          <a:lstStyle/>
          <a:p>
            <a:pPr marL="457200" indent="-457200">
              <a:lnSpc>
                <a:spcPct val="80000"/>
              </a:lnSpc>
              <a:buClr>
                <a:schemeClr val="tx2"/>
              </a:buClr>
              <a:buFont typeface="Wingdings" panose="05000000000000000000" pitchFamily="2" charset="2"/>
              <a:buAutoNum type="arabicPeriod"/>
            </a:pPr>
            <a:r>
              <a:rPr lang="en-US" altLang="en-US" sz="2400" dirty="0">
                <a:latin typeface="Comic Sans MS" panose="030F0702030302020204" pitchFamily="66" charset="0"/>
              </a:rPr>
              <a:t>General education is the least restrictive</a:t>
            </a:r>
          </a:p>
          <a:p>
            <a:pPr marL="457200" indent="-457200">
              <a:lnSpc>
                <a:spcPct val="80000"/>
              </a:lnSpc>
              <a:buClr>
                <a:schemeClr val="tx2"/>
              </a:buClr>
              <a:buFont typeface="Wingdings" panose="05000000000000000000" pitchFamily="2" charset="2"/>
              <a:buNone/>
            </a:pPr>
            <a:endParaRPr lang="en-US" altLang="en-US" sz="2400" dirty="0">
              <a:latin typeface="Comic Sans MS" panose="030F0702030302020204" pitchFamily="66" charset="0"/>
            </a:endParaRPr>
          </a:p>
          <a:p>
            <a:pPr marL="457200" indent="-457200">
              <a:lnSpc>
                <a:spcPct val="80000"/>
              </a:lnSpc>
              <a:buClr>
                <a:schemeClr val="tx2"/>
              </a:buClr>
              <a:buFont typeface="Wingdings" panose="05000000000000000000" pitchFamily="2" charset="2"/>
              <a:buAutoNum type="arabicPeriod" startAt="2"/>
            </a:pPr>
            <a:r>
              <a:rPr lang="en-US" altLang="en-US" sz="2400" dirty="0">
                <a:latin typeface="Comic Sans MS" panose="030F0702030302020204" pitchFamily="66" charset="0"/>
              </a:rPr>
              <a:t>Residential placement is the most restrictive</a:t>
            </a:r>
          </a:p>
          <a:p>
            <a:pPr marL="457200" indent="-457200">
              <a:lnSpc>
                <a:spcPct val="80000"/>
              </a:lnSpc>
              <a:buFont typeface="Wingdings" panose="05000000000000000000" pitchFamily="2" charset="2"/>
              <a:buNone/>
            </a:pPr>
            <a:endParaRPr lang="en-US" altLang="en-US" sz="2400" dirty="0">
              <a:latin typeface="Comic Sans MS" panose="030F0702030302020204" pitchFamily="66" charset="0"/>
            </a:endParaRPr>
          </a:p>
          <a:p>
            <a:pPr marL="457200" indent="-457200">
              <a:lnSpc>
                <a:spcPct val="80000"/>
              </a:lnSpc>
              <a:buClr>
                <a:schemeClr val="tx2"/>
              </a:buClr>
              <a:buFont typeface="Wingdings" panose="05000000000000000000" pitchFamily="2" charset="2"/>
              <a:buAutoNum type="arabicPeriod" startAt="3"/>
            </a:pPr>
            <a:r>
              <a:rPr lang="en-US" altLang="en-US" sz="2400" dirty="0">
                <a:latin typeface="Comic Sans MS" panose="030F0702030302020204" pitchFamily="66" charset="0"/>
              </a:rPr>
              <a:t>Federal law does not dictate what placements need to be provided</a:t>
            </a:r>
          </a:p>
          <a:p>
            <a:pPr marL="457200" indent="-457200">
              <a:lnSpc>
                <a:spcPct val="80000"/>
              </a:lnSpc>
              <a:buFont typeface="Wingdings" panose="05000000000000000000" pitchFamily="2" charset="2"/>
              <a:buNone/>
            </a:pPr>
            <a:endParaRPr lang="en-US" altLang="en-US" sz="2400" dirty="0">
              <a:latin typeface="Comic Sans MS" panose="030F0702030302020204" pitchFamily="66" charset="0"/>
            </a:endParaRPr>
          </a:p>
          <a:p>
            <a:pPr marL="457200" indent="-457200">
              <a:lnSpc>
                <a:spcPct val="80000"/>
              </a:lnSpc>
              <a:buClr>
                <a:schemeClr val="tx2"/>
              </a:buClr>
              <a:buFont typeface="Wingdings" panose="05000000000000000000" pitchFamily="2" charset="2"/>
              <a:buAutoNum type="arabicPeriod" startAt="4"/>
            </a:pPr>
            <a:r>
              <a:rPr lang="en-US" altLang="en-US" sz="2400" dirty="0">
                <a:latin typeface="Comic Sans MS" panose="030F0702030302020204" pitchFamily="66" charset="0"/>
              </a:rPr>
              <a:t>Only requirement is that placements are appropriate</a:t>
            </a:r>
          </a:p>
          <a:p>
            <a:pPr marL="457200" indent="-457200">
              <a:lnSpc>
                <a:spcPct val="80000"/>
              </a:lnSpc>
              <a:buFont typeface="Wingdings" panose="05000000000000000000" pitchFamily="2" charset="2"/>
              <a:buNone/>
            </a:pPr>
            <a:endParaRPr lang="en-US" altLang="en-US" sz="2400" dirty="0">
              <a:latin typeface="Comic Sans MS" panose="030F0702030302020204" pitchFamily="66" charset="0"/>
            </a:endParaRPr>
          </a:p>
          <a:p>
            <a:pPr marL="457200" indent="-457200">
              <a:lnSpc>
                <a:spcPct val="80000"/>
              </a:lnSpc>
              <a:buFont typeface="Wingdings" panose="05000000000000000000" pitchFamily="2" charset="2"/>
              <a:buNone/>
            </a:pPr>
            <a:endParaRPr lang="en-US" altLang="en-US" sz="2400" dirty="0">
              <a:latin typeface="Comic Sans MS" panose="030F0702030302020204" pitchFamily="66" charset="0"/>
            </a:endParaRPr>
          </a:p>
          <a:p>
            <a:pPr marL="457200" indent="-457200">
              <a:lnSpc>
                <a:spcPct val="80000"/>
              </a:lnSpc>
              <a:buFont typeface="Wingdings" panose="05000000000000000000" pitchFamily="2" charset="2"/>
              <a:buNone/>
            </a:pPr>
            <a:r>
              <a:rPr lang="en-US" altLang="en-US" sz="2400" b="1" dirty="0"/>
              <a:t>	</a:t>
            </a:r>
          </a:p>
          <a:p>
            <a:pPr marL="457200" indent="-457200">
              <a:lnSpc>
                <a:spcPct val="80000"/>
              </a:lnSpc>
              <a:buFont typeface="Wingdings" panose="05000000000000000000" pitchFamily="2" charset="2"/>
              <a:buChar char="ü"/>
            </a:pPr>
            <a:endParaRPr lang="en-US" altLang="en-US" sz="2400" dirty="0"/>
          </a:p>
          <a:p>
            <a:pPr marL="457200" indent="-457200">
              <a:lnSpc>
                <a:spcPct val="80000"/>
              </a:lnSpc>
              <a:buFont typeface="Wingdings" panose="05000000000000000000" pitchFamily="2" charset="2"/>
              <a:buChar char="ü"/>
            </a:pPr>
            <a:endParaRPr lang="en-US" alt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4B8F19F7-DA18-434B-A46D-F56A157C6243}"/>
              </a:ext>
            </a:extLst>
          </p:cNvPr>
          <p:cNvSpPr>
            <a:spLocks noGrp="1" noChangeArrowheads="1"/>
          </p:cNvSpPr>
          <p:nvPr>
            <p:ph type="title"/>
          </p:nvPr>
        </p:nvSpPr>
        <p:spPr/>
        <p:txBody>
          <a:bodyPr/>
          <a:lstStyle/>
          <a:p>
            <a:pPr algn="ctr"/>
            <a:r>
              <a:rPr lang="en-US" altLang="en-US" sz="2800" dirty="0">
                <a:solidFill>
                  <a:srgbClr val="3333CC"/>
                </a:solidFill>
                <a:latin typeface="Comic Sans MS" panose="030F0702030302020204" pitchFamily="66" charset="0"/>
              </a:rPr>
              <a:t>HOMEBOUND PLACEMENTS</a:t>
            </a:r>
            <a:br>
              <a:rPr lang="en-US" altLang="en-US" sz="2800" dirty="0">
                <a:solidFill>
                  <a:srgbClr val="3333CC"/>
                </a:solidFill>
                <a:latin typeface="Comic Sans MS" panose="030F0702030302020204" pitchFamily="66" charset="0"/>
              </a:rPr>
            </a:br>
            <a:r>
              <a:rPr lang="en-US" altLang="en-US" sz="2800" dirty="0">
                <a:solidFill>
                  <a:srgbClr val="3333CC"/>
                </a:solidFill>
                <a:latin typeface="Comic Sans MS" panose="030F0702030302020204" pitchFamily="66" charset="0"/>
              </a:rPr>
              <a:t>GENERAL CONSIDERATIONS</a:t>
            </a:r>
          </a:p>
        </p:txBody>
      </p:sp>
      <p:sp>
        <p:nvSpPr>
          <p:cNvPr id="12291" name="Rectangle 3">
            <a:extLst>
              <a:ext uri="{FF2B5EF4-FFF2-40B4-BE49-F238E27FC236}">
                <a16:creationId xmlns:a16="http://schemas.microsoft.com/office/drawing/2014/main" xmlns="" id="{F4465F44-2B03-4CD3-851D-EC415AD040AA}"/>
              </a:ext>
            </a:extLst>
          </p:cNvPr>
          <p:cNvSpPr>
            <a:spLocks noGrp="1" noChangeArrowheads="1"/>
          </p:cNvSpPr>
          <p:nvPr>
            <p:ph type="body" idx="1"/>
          </p:nvPr>
        </p:nvSpPr>
        <p:spPr/>
        <p:txBody>
          <a:bodyPr/>
          <a:lstStyle/>
          <a:p>
            <a:pPr>
              <a:buFont typeface="Monotype Sorts" pitchFamily="2" charset="2"/>
              <a:buNone/>
            </a:pPr>
            <a:r>
              <a:rPr lang="en-US" altLang="en-US" sz="2400" dirty="0">
                <a:latin typeface="Comic Sans MS" panose="030F0702030302020204" pitchFamily="66" charset="0"/>
              </a:rPr>
              <a:t>Concerns with homebound placements:</a:t>
            </a:r>
          </a:p>
          <a:p>
            <a:pPr>
              <a:buFont typeface="Monotype Sorts" pitchFamily="2" charset="2"/>
              <a:buNone/>
            </a:pPr>
            <a:endParaRPr lang="en-US" altLang="en-US" sz="2400" dirty="0">
              <a:latin typeface="Comic Sans MS" panose="030F0702030302020204" pitchFamily="66" charset="0"/>
            </a:endParaRPr>
          </a:p>
          <a:p>
            <a:pPr>
              <a:buClr>
                <a:schemeClr val="tx2"/>
              </a:buClr>
              <a:buFont typeface="Wingdings" panose="05000000000000000000" pitchFamily="2" charset="2"/>
              <a:buChar char="§"/>
            </a:pPr>
            <a:r>
              <a:rPr lang="en-US" altLang="en-US" sz="2400" dirty="0">
                <a:latin typeface="Comic Sans MS" panose="030F0702030302020204" pitchFamily="66" charset="0"/>
              </a:rPr>
              <a:t>Arguably, the most restrictive placement</a:t>
            </a:r>
          </a:p>
          <a:p>
            <a:pPr>
              <a:buClr>
                <a:schemeClr val="tx2"/>
              </a:buClr>
              <a:buFont typeface="Wingdings" panose="05000000000000000000" pitchFamily="2" charset="2"/>
              <a:buChar char="§"/>
            </a:pPr>
            <a:r>
              <a:rPr lang="en-US" altLang="en-US" sz="2400" dirty="0">
                <a:latin typeface="Comic Sans MS" panose="030F0702030302020204" pitchFamily="66" charset="0"/>
              </a:rPr>
              <a:t>Student has no interaction with non-disabled peers</a:t>
            </a:r>
          </a:p>
          <a:p>
            <a:pPr>
              <a:buClr>
                <a:schemeClr val="tx2"/>
              </a:buClr>
              <a:buFont typeface="Wingdings" panose="05000000000000000000" pitchFamily="2" charset="2"/>
              <a:buChar char="§"/>
            </a:pPr>
            <a:r>
              <a:rPr lang="en-US" altLang="en-US" sz="2400" dirty="0">
                <a:latin typeface="Comic Sans MS" panose="030F0702030302020204" pitchFamily="66" charset="0"/>
              </a:rPr>
              <a:t>Ability to provide related services is limited</a:t>
            </a:r>
          </a:p>
          <a:p>
            <a:pPr>
              <a:buClr>
                <a:schemeClr val="tx2"/>
              </a:buClr>
              <a:buFont typeface="Wingdings" panose="05000000000000000000" pitchFamily="2" charset="2"/>
              <a:buChar char="§"/>
            </a:pPr>
            <a:r>
              <a:rPr lang="en-US" altLang="en-US" sz="2400" dirty="0">
                <a:latin typeface="Comic Sans MS" panose="030F0702030302020204" pitchFamily="66" charset="0"/>
              </a:rPr>
              <a:t>Services cannot replicate program offered in regular environment</a:t>
            </a:r>
          </a:p>
          <a:p>
            <a:pPr>
              <a:buClr>
                <a:schemeClr val="tx2"/>
              </a:buClr>
              <a:buFont typeface="Wingdings" panose="05000000000000000000" pitchFamily="2" charset="2"/>
              <a:buChar char="§"/>
            </a:pPr>
            <a:r>
              <a:rPr lang="en-US" altLang="en-US" sz="2400" dirty="0">
                <a:latin typeface="Comic Sans MS" panose="030F0702030302020204" pitchFamily="66" charset="0"/>
              </a:rPr>
              <a:t>HOMEBOUND SHOULD NOT BE USED AS A DISCIPLINARY ALTERNATIVE PLACEMENT</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endParaRPr lang="en-US" altLang="en-US" sz="2000" dirty="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3B63291C-C67B-4EDB-B226-E44A8A0BFDEE}"/>
              </a:ext>
            </a:extLst>
          </p:cNvPr>
          <p:cNvSpPr>
            <a:spLocks noGrp="1" noChangeArrowheads="1"/>
          </p:cNvSpPr>
          <p:nvPr>
            <p:ph type="title"/>
          </p:nvPr>
        </p:nvSpPr>
        <p:spPr/>
        <p:txBody>
          <a:bodyPr/>
          <a:lstStyle/>
          <a:p>
            <a:pPr algn="ctr"/>
            <a:r>
              <a:rPr lang="en-US" altLang="en-US" sz="2800" dirty="0">
                <a:solidFill>
                  <a:srgbClr val="3333CC"/>
                </a:solidFill>
                <a:latin typeface="Comic Sans MS" panose="030F0702030302020204" pitchFamily="66" charset="0"/>
              </a:rPr>
              <a:t>HOMEBOUND PLACEMENTS</a:t>
            </a:r>
            <a:br>
              <a:rPr lang="en-US" altLang="en-US" sz="2800" dirty="0">
                <a:solidFill>
                  <a:srgbClr val="3333CC"/>
                </a:solidFill>
                <a:latin typeface="Comic Sans MS" panose="030F0702030302020204" pitchFamily="66" charset="0"/>
              </a:rPr>
            </a:br>
            <a:r>
              <a:rPr lang="en-US" altLang="en-US" sz="2800" dirty="0">
                <a:solidFill>
                  <a:srgbClr val="3333CC"/>
                </a:solidFill>
                <a:latin typeface="Comic Sans MS" panose="030F0702030302020204" pitchFamily="66" charset="0"/>
              </a:rPr>
              <a:t>GENERAL CONSIDERATIONS (CON’T)</a:t>
            </a:r>
          </a:p>
        </p:txBody>
      </p:sp>
      <p:sp>
        <p:nvSpPr>
          <p:cNvPr id="13315" name="Rectangle 3">
            <a:extLst>
              <a:ext uri="{FF2B5EF4-FFF2-40B4-BE49-F238E27FC236}">
                <a16:creationId xmlns:a16="http://schemas.microsoft.com/office/drawing/2014/main" xmlns="" id="{A485CFE5-30A5-4E77-9FDF-FEB8C0D3AAD3}"/>
              </a:ext>
            </a:extLst>
          </p:cNvPr>
          <p:cNvSpPr>
            <a:spLocks noGrp="1" noChangeArrowheads="1"/>
          </p:cNvSpPr>
          <p:nvPr>
            <p:ph type="body" idx="1"/>
          </p:nvPr>
        </p:nvSpPr>
        <p:spPr/>
        <p:txBody>
          <a:bodyPr/>
          <a:lstStyle/>
          <a:p>
            <a:pPr>
              <a:buFont typeface="Monotype Sorts" pitchFamily="2" charset="2"/>
              <a:buNone/>
            </a:pPr>
            <a:r>
              <a:rPr lang="en-US" altLang="en-US" sz="2400" dirty="0">
                <a:latin typeface="Comic Sans MS" panose="030F0702030302020204" pitchFamily="66" charset="0"/>
              </a:rPr>
              <a:t>	Homebound services may enable the student to continue to make progress in school during times when the student is unable to attend.</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	Generally, a homebound setting is appropriate for students with medical conditions that render the child unable to safely attend school for more than 4 weeks.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xmlns="" id="{7669E4C0-2191-48F9-94CE-08708EB54BC8}"/>
              </a:ext>
            </a:extLst>
          </p:cNvPr>
          <p:cNvSpPr>
            <a:spLocks noGrp="1" noChangeArrowheads="1"/>
          </p:cNvSpPr>
          <p:nvPr>
            <p:ph type="title"/>
          </p:nvPr>
        </p:nvSpPr>
        <p:spPr/>
        <p:txBody>
          <a:bodyPr/>
          <a:lstStyle/>
          <a:p>
            <a:pPr algn="ctr"/>
            <a:r>
              <a:rPr lang="en-US" altLang="en-US" sz="2800" dirty="0">
                <a:solidFill>
                  <a:srgbClr val="3333CC"/>
                </a:solidFill>
                <a:latin typeface="Comic Sans MS" panose="030F0702030302020204" pitchFamily="66" charset="0"/>
              </a:rPr>
              <a:t>GENRAL EDUCATION </a:t>
            </a:r>
            <a:br>
              <a:rPr lang="en-US" altLang="en-US" sz="2800" dirty="0">
                <a:solidFill>
                  <a:srgbClr val="3333CC"/>
                </a:solidFill>
                <a:latin typeface="Comic Sans MS" panose="030F0702030302020204" pitchFamily="66" charset="0"/>
              </a:rPr>
            </a:br>
            <a:r>
              <a:rPr lang="en-US" altLang="en-US" sz="2800" dirty="0">
                <a:solidFill>
                  <a:srgbClr val="3333CC"/>
                </a:solidFill>
                <a:latin typeface="Comic Sans MS" panose="030F0702030302020204" pitchFamily="66" charset="0"/>
              </a:rPr>
              <a:t>HOMEBOUND INSTRUCTION</a:t>
            </a:r>
          </a:p>
        </p:txBody>
      </p:sp>
      <p:sp>
        <p:nvSpPr>
          <p:cNvPr id="84995" name="Rectangle 3">
            <a:extLst>
              <a:ext uri="{FF2B5EF4-FFF2-40B4-BE49-F238E27FC236}">
                <a16:creationId xmlns:a16="http://schemas.microsoft.com/office/drawing/2014/main" xmlns="" id="{88B775CB-D279-402B-88A3-ABF4396A17A7}"/>
              </a:ext>
            </a:extLst>
          </p:cNvPr>
          <p:cNvSpPr>
            <a:spLocks noGrp="1" noChangeArrowheads="1"/>
          </p:cNvSpPr>
          <p:nvPr>
            <p:ph type="body" idx="1"/>
          </p:nvPr>
        </p:nvSpPr>
        <p:spPr/>
        <p:txBody>
          <a:bodyPr/>
          <a:lstStyle/>
          <a:p>
            <a:pPr>
              <a:buFont typeface="Monotype Sorts" pitchFamily="2" charset="2"/>
              <a:buNone/>
            </a:pPr>
            <a:r>
              <a:rPr lang="en-US" altLang="en-US" sz="2400" dirty="0">
                <a:latin typeface="Comic Sans MS" panose="030F0702030302020204" pitchFamily="66" charset="0"/>
              </a:rPr>
              <a:t>	State mechanism in place for serving kids through general education homebound (“GEH”) instruction</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	Procedures laid out in TEA’s Student Attendance Accounting Handbook</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	In policy EEH (Local)</a:t>
            </a:r>
          </a:p>
          <a:p>
            <a:pPr>
              <a:buFont typeface="Monotype Sorts" pitchFamily="2" charset="2"/>
              <a:buNone/>
            </a:pPr>
            <a:endParaRPr lang="en-US" altLang="en-US" sz="2400" dirty="0">
              <a:latin typeface="Comic Sans MS" panose="030F0702030302020204" pitchFamily="66" charset="0"/>
            </a:endParaRPr>
          </a:p>
          <a:p>
            <a:pPr>
              <a:buFont typeface="Monotype Sorts" pitchFamily="2" charset="2"/>
              <a:buNone/>
            </a:pPr>
            <a:r>
              <a:rPr lang="en-US" altLang="en-US" sz="2400" dirty="0">
                <a:latin typeface="Comic Sans MS" panose="030F0702030302020204"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49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49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xmlns="" id="{30592A7E-7CEB-4DD5-BA63-1013EEDBCACB}"/>
              </a:ext>
            </a:extLst>
          </p:cNvPr>
          <p:cNvSpPr>
            <a:spLocks noGrp="1" noChangeArrowheads="1"/>
          </p:cNvSpPr>
          <p:nvPr>
            <p:ph type="title"/>
          </p:nvPr>
        </p:nvSpPr>
        <p:spPr/>
        <p:txBody>
          <a:bodyPr/>
          <a:lstStyle/>
          <a:p>
            <a:pPr algn="ctr"/>
            <a:r>
              <a:rPr lang="en-US" altLang="en-US" sz="2600" cap="all" dirty="0">
                <a:solidFill>
                  <a:srgbClr val="3333CC"/>
                </a:solidFill>
                <a:latin typeface="Comic Sans MS" panose="030F0702030302020204" pitchFamily="66" charset="0"/>
              </a:rPr>
              <a:t>So, do we serve the students through general education or special education ? . . .</a:t>
            </a:r>
          </a:p>
        </p:txBody>
      </p:sp>
      <p:sp>
        <p:nvSpPr>
          <p:cNvPr id="95235" name="Rectangle 3">
            <a:extLst>
              <a:ext uri="{FF2B5EF4-FFF2-40B4-BE49-F238E27FC236}">
                <a16:creationId xmlns:a16="http://schemas.microsoft.com/office/drawing/2014/main" xmlns="" id="{B81EF806-36DA-4F67-B27D-12F3EF32C57A}"/>
              </a:ext>
            </a:extLst>
          </p:cNvPr>
          <p:cNvSpPr>
            <a:spLocks noGrp="1" noChangeArrowheads="1"/>
          </p:cNvSpPr>
          <p:nvPr>
            <p:ph type="body" idx="1"/>
          </p:nvPr>
        </p:nvSpPr>
        <p:spPr/>
        <p:txBody>
          <a:bodyPr/>
          <a:lstStyle/>
          <a:p>
            <a:pPr marL="609600" indent="-609600">
              <a:buFont typeface="Monotype Sorts" pitchFamily="2" charset="2"/>
              <a:buNone/>
            </a:pPr>
            <a:r>
              <a:rPr lang="en-US" altLang="en-US" sz="2400" dirty="0">
                <a:latin typeface="Comic Sans MS" panose="030F0702030302020204" pitchFamily="66" charset="0"/>
              </a:rPr>
              <a:t>Factors to consider:</a:t>
            </a:r>
          </a:p>
          <a:p>
            <a:pPr marL="609600" indent="-609600">
              <a:buFont typeface="Monotype Sorts" pitchFamily="2" charset="2"/>
              <a:buNone/>
            </a:pPr>
            <a:endParaRPr lang="en-US" altLang="en-US" sz="2400" dirty="0">
              <a:latin typeface="Comic Sans MS" panose="030F0702030302020204" pitchFamily="66" charset="0"/>
            </a:endParaRPr>
          </a:p>
          <a:p>
            <a:pPr marL="609600" indent="-609600">
              <a:buClr>
                <a:schemeClr val="tx2"/>
              </a:buClr>
              <a:buFont typeface="Monotype Sorts" pitchFamily="2" charset="2"/>
              <a:buAutoNum type="arabicPeriod"/>
            </a:pPr>
            <a:r>
              <a:rPr lang="en-US" altLang="en-US" sz="2400" dirty="0">
                <a:latin typeface="Comic Sans MS" panose="030F0702030302020204" pitchFamily="66" charset="0"/>
              </a:rPr>
              <a:t>Will general education suffice?</a:t>
            </a:r>
          </a:p>
          <a:p>
            <a:pPr marL="609600" indent="-609600">
              <a:buClr>
                <a:schemeClr val="tx2"/>
              </a:buClr>
              <a:buFont typeface="Monotype Sorts" pitchFamily="2" charset="2"/>
              <a:buAutoNum type="arabicPeriod"/>
            </a:pPr>
            <a:endParaRPr lang="en-US" altLang="en-US" sz="2400" dirty="0">
              <a:latin typeface="Comic Sans MS" panose="030F0702030302020204" pitchFamily="66" charset="0"/>
            </a:endParaRPr>
          </a:p>
          <a:p>
            <a:pPr marL="609600" indent="-609600">
              <a:buClr>
                <a:schemeClr val="tx2"/>
              </a:buClr>
              <a:buFont typeface="Monotype Sorts" pitchFamily="2" charset="2"/>
              <a:buAutoNum type="arabicPeriod"/>
            </a:pPr>
            <a:r>
              <a:rPr lang="en-US" altLang="en-US" sz="2400" dirty="0">
                <a:latin typeface="Comic Sans MS" panose="030F0702030302020204" pitchFamily="66" charset="0"/>
              </a:rPr>
              <a:t>Is the student already in special education?</a:t>
            </a:r>
          </a:p>
          <a:p>
            <a:pPr marL="609600" indent="-609600">
              <a:buClr>
                <a:schemeClr val="tx2"/>
              </a:buClr>
              <a:buFont typeface="Monotype Sorts" pitchFamily="2" charset="2"/>
              <a:buAutoNum type="arabicPeriod"/>
            </a:pPr>
            <a:endParaRPr lang="en-US" altLang="en-US" sz="2400" dirty="0">
              <a:latin typeface="Comic Sans MS" panose="030F0702030302020204" pitchFamily="66" charset="0"/>
            </a:endParaRPr>
          </a:p>
          <a:p>
            <a:pPr marL="609600" indent="-609600">
              <a:buClr>
                <a:schemeClr val="tx2"/>
              </a:buClr>
              <a:buFont typeface="Monotype Sorts" pitchFamily="2" charset="2"/>
              <a:buAutoNum type="arabicPeriod"/>
            </a:pPr>
            <a:r>
              <a:rPr lang="en-US" altLang="en-US" sz="2400" dirty="0">
                <a:latin typeface="Comic Sans MS" panose="030F0702030302020204" pitchFamily="66" charset="0"/>
              </a:rPr>
              <a:t>Does the child need special education?</a:t>
            </a:r>
          </a:p>
          <a:p>
            <a:pPr marL="609600" indent="-609600">
              <a:buClr>
                <a:schemeClr val="tx2"/>
              </a:buClr>
              <a:buFont typeface="Monotype Sorts" pitchFamily="2" charset="2"/>
              <a:buAutoNum type="arabicPeriod"/>
            </a:pPr>
            <a:endParaRPr lang="en-US" altLang="en-US" sz="2400" dirty="0">
              <a:latin typeface="Comic Sans MS" panose="030F0702030302020204" pitchFamily="66" charset="0"/>
            </a:endParaRPr>
          </a:p>
          <a:p>
            <a:pPr marL="609600" indent="-609600">
              <a:buClr>
                <a:schemeClr val="tx2"/>
              </a:buClr>
              <a:buFont typeface="Monotype Sorts" pitchFamily="2" charset="2"/>
              <a:buAutoNum type="arabicPeriod"/>
            </a:pPr>
            <a:r>
              <a:rPr lang="en-US" altLang="en-US" sz="2400" dirty="0">
                <a:latin typeface="Comic Sans MS" panose="030F0702030302020204" pitchFamily="66" charset="0"/>
              </a:rPr>
              <a:t>Is the student chronically 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23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52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theme/theme1.xml><?xml version="1.0" encoding="utf-8"?>
<a:theme xmlns:a="http://schemas.openxmlformats.org/drawingml/2006/main" name="Contemporary Portrait">
  <a:themeElements>
    <a:clrScheme name="Contemporary Portrait.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pot">
      <a:majorFont>
        <a:latin typeface="Arial Black"/>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temporary Portrait.po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po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po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po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po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po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po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1335</TotalTime>
  <Words>905</Words>
  <Application>Microsoft Office PowerPoint</Application>
  <PresentationFormat>On-screen Show (4:3)</PresentationFormat>
  <Paragraphs>117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Contemporary Portrait</vt:lpstr>
      <vt:lpstr>PowerPoint Presentation</vt:lpstr>
      <vt:lpstr>HOMEBOUND PLACEMENTS AND  SHORTENED SCHOOL DAYS GENERAL CONCEPTS</vt:lpstr>
      <vt:lpstr>How is the term the “Least Restrictive Environment” defined?</vt:lpstr>
      <vt:lpstr>“Special classes, separate schooling, or other removal of children with disabilities from the regular educational environment occurs only if the nature or severity of the disability is such that education in regular classes with the use of supplementary aides and services cannot be achieved satisfactorily.” </vt:lpstr>
      <vt:lpstr>SCHOOLS ARE REQUIRED TO PROVIDE A CONTINUUM OF PLACEMENTS UNDER  FEDERAL LAW</vt:lpstr>
      <vt:lpstr>HOMEBOUND PLACEMENTS GENERAL CONSIDERATIONS</vt:lpstr>
      <vt:lpstr>HOMEBOUND PLACEMENTS GENERAL CONSIDERATIONS (CON’T)</vt:lpstr>
      <vt:lpstr>GENRAL EDUCATION  HOMEBOUND INSTRUCTION</vt:lpstr>
      <vt:lpstr>So, do we serve the students through general education or special education ? . . .</vt:lpstr>
      <vt:lpstr>HOMEBOUND UNDER  SPECIAL EDUCATION </vt:lpstr>
      <vt:lpstr>HOMEBOUND UNDER SPECIAL EDUCATION ELIGIBILITY</vt:lpstr>
      <vt:lpstr>HOMEBOUND UNDER SPECIAL EDUCATION ELIGIBILITY</vt:lpstr>
      <vt:lpstr>If a parent is seeking a placement the rest of the committee does not believe is appropriate, what should the committee do?</vt:lpstr>
      <vt:lpstr>What action should a district take when a student is moved to a more restrictive setting?</vt:lpstr>
      <vt:lpstr>SHORTENED SCHOOL DAYS ISSUES</vt:lpstr>
      <vt:lpstr>SHORTENED SCHOOL DAYS FOR BEHAVIORAL ISSUES</vt:lpstr>
      <vt:lpstr>TEXAS LAW ON INSTRUCTIONAL DAY</vt:lpstr>
      <vt:lpstr>SPRING BRANCH ISD v. O.W. (5th Cir. 2019)</vt:lpstr>
      <vt:lpstr>SPRING BRANCH ISD v. O.W. (5th Cir. 2019)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home</dc:creator>
  <cp:lastModifiedBy>Byron</cp:lastModifiedBy>
  <cp:revision>100</cp:revision>
  <cp:lastPrinted>2019-11-21T23:55:26Z</cp:lastPrinted>
  <dcterms:created xsi:type="dcterms:W3CDTF">2006-06-01T03:50:02Z</dcterms:created>
  <dcterms:modified xsi:type="dcterms:W3CDTF">2019-11-22T21:05:32Z</dcterms:modified>
</cp:coreProperties>
</file>