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5"/>
  </p:notesMasterIdLst>
  <p:sldIdLst>
    <p:sldId id="256" r:id="rId2"/>
    <p:sldId id="821" r:id="rId3"/>
    <p:sldId id="257" r:id="rId4"/>
    <p:sldId id="818" r:id="rId5"/>
    <p:sldId id="258" r:id="rId6"/>
    <p:sldId id="819" r:id="rId7"/>
    <p:sldId id="259" r:id="rId8"/>
    <p:sldId id="822" r:id="rId9"/>
    <p:sldId id="260" r:id="rId10"/>
    <p:sldId id="261" r:id="rId11"/>
    <p:sldId id="793" r:id="rId12"/>
    <p:sldId id="262" r:id="rId13"/>
    <p:sldId id="794" r:id="rId14"/>
    <p:sldId id="796" r:id="rId15"/>
    <p:sldId id="784" r:id="rId16"/>
    <p:sldId id="765" r:id="rId17"/>
    <p:sldId id="767" r:id="rId18"/>
    <p:sldId id="768" r:id="rId19"/>
    <p:sldId id="769" r:id="rId20"/>
    <p:sldId id="758" r:id="rId21"/>
    <p:sldId id="823" r:id="rId22"/>
    <p:sldId id="798" r:id="rId23"/>
    <p:sldId id="797" r:id="rId24"/>
    <p:sldId id="799" r:id="rId25"/>
    <p:sldId id="800" r:id="rId26"/>
    <p:sldId id="801" r:id="rId27"/>
    <p:sldId id="802" r:id="rId28"/>
    <p:sldId id="803" r:id="rId29"/>
    <p:sldId id="804" r:id="rId30"/>
    <p:sldId id="805" r:id="rId31"/>
    <p:sldId id="811" r:id="rId32"/>
    <p:sldId id="812" r:id="rId33"/>
    <p:sldId id="816" r:id="rId34"/>
    <p:sldId id="810" r:id="rId35"/>
    <p:sldId id="806" r:id="rId36"/>
    <p:sldId id="807" r:id="rId37"/>
    <p:sldId id="808" r:id="rId38"/>
    <p:sldId id="809" r:id="rId39"/>
    <p:sldId id="817" r:id="rId40"/>
    <p:sldId id="813" r:id="rId41"/>
    <p:sldId id="814" r:id="rId42"/>
    <p:sldId id="820" r:id="rId43"/>
    <p:sldId id="815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3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88" d="100"/>
          <a:sy n="8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266E9A-1153-4ACE-9ABB-82F686795DE9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F4382D6-60EB-45F4-A4F1-D21371C52313}">
      <dgm:prSet phldrT="[Text]"/>
      <dgm:spPr/>
      <dgm:t>
        <a:bodyPr/>
        <a:lstStyle/>
        <a:p>
          <a:r>
            <a:rPr lang="en-US" b="1" dirty="0"/>
            <a:t>SEL</a:t>
          </a:r>
        </a:p>
      </dgm:t>
    </dgm:pt>
    <dgm:pt modelId="{9264E846-28E3-45C2-A187-6E39AD0AC62A}" type="parTrans" cxnId="{7FD05AEC-0D9B-4A4A-A8E1-13A323C610D2}">
      <dgm:prSet/>
      <dgm:spPr/>
      <dgm:t>
        <a:bodyPr/>
        <a:lstStyle/>
        <a:p>
          <a:endParaRPr lang="en-US"/>
        </a:p>
      </dgm:t>
    </dgm:pt>
    <dgm:pt modelId="{D4B92A5B-06F7-4CEE-96DB-40D81361EED7}" type="sibTrans" cxnId="{7FD05AEC-0D9B-4A4A-A8E1-13A323C610D2}">
      <dgm:prSet/>
      <dgm:spPr/>
      <dgm:t>
        <a:bodyPr/>
        <a:lstStyle/>
        <a:p>
          <a:endParaRPr lang="en-US"/>
        </a:p>
      </dgm:t>
    </dgm:pt>
    <dgm:pt modelId="{DE213FFD-29B4-416E-AB2A-71EB22460474}">
      <dgm:prSet phldrT="[Text]" custT="1"/>
      <dgm:spPr/>
      <dgm:t>
        <a:bodyPr/>
        <a:lstStyle/>
        <a:p>
          <a:r>
            <a:rPr lang="en-US" sz="2000" dirty="0"/>
            <a:t>Responsible decision-making</a:t>
          </a:r>
        </a:p>
      </dgm:t>
    </dgm:pt>
    <dgm:pt modelId="{E7DA1FD0-F5E0-425F-AF5E-D351CFE152C0}" type="parTrans" cxnId="{B24B9E3F-49BD-4BE7-BAD0-4846B7C6F230}">
      <dgm:prSet/>
      <dgm:spPr/>
      <dgm:t>
        <a:bodyPr/>
        <a:lstStyle/>
        <a:p>
          <a:endParaRPr lang="en-US"/>
        </a:p>
      </dgm:t>
    </dgm:pt>
    <dgm:pt modelId="{9F8665E8-7B91-4993-A442-1A1B0033C646}" type="sibTrans" cxnId="{B24B9E3F-49BD-4BE7-BAD0-4846B7C6F230}">
      <dgm:prSet/>
      <dgm:spPr/>
      <dgm:t>
        <a:bodyPr/>
        <a:lstStyle/>
        <a:p>
          <a:endParaRPr lang="en-US"/>
        </a:p>
      </dgm:t>
    </dgm:pt>
    <dgm:pt modelId="{3CC946F7-668D-4A40-A7E8-78EE8646F357}">
      <dgm:prSet phldrT="[Text]" custT="1"/>
      <dgm:spPr/>
      <dgm:t>
        <a:bodyPr/>
        <a:lstStyle/>
        <a:p>
          <a:r>
            <a:rPr lang="en-US" sz="2000" dirty="0"/>
            <a:t>Relationship skills</a:t>
          </a:r>
        </a:p>
      </dgm:t>
    </dgm:pt>
    <dgm:pt modelId="{91662D3C-2C99-471B-A61D-DD2FCDE2C140}" type="parTrans" cxnId="{3DEA860B-6722-4F54-BC44-73C6AF1D4D4A}">
      <dgm:prSet/>
      <dgm:spPr/>
      <dgm:t>
        <a:bodyPr/>
        <a:lstStyle/>
        <a:p>
          <a:endParaRPr lang="en-US"/>
        </a:p>
      </dgm:t>
    </dgm:pt>
    <dgm:pt modelId="{5870B442-14CC-499C-8B97-377E244359A4}" type="sibTrans" cxnId="{3DEA860B-6722-4F54-BC44-73C6AF1D4D4A}">
      <dgm:prSet/>
      <dgm:spPr/>
      <dgm:t>
        <a:bodyPr/>
        <a:lstStyle/>
        <a:p>
          <a:endParaRPr lang="en-US"/>
        </a:p>
      </dgm:t>
    </dgm:pt>
    <dgm:pt modelId="{FE3E27D2-F8B7-437B-801D-FFD20F8D84D1}">
      <dgm:prSet phldrT="[Text]" custT="1"/>
      <dgm:spPr/>
      <dgm:t>
        <a:bodyPr/>
        <a:lstStyle/>
        <a:p>
          <a:r>
            <a:rPr lang="en-US" sz="2000" dirty="0"/>
            <a:t>Social awareness</a:t>
          </a:r>
        </a:p>
      </dgm:t>
    </dgm:pt>
    <dgm:pt modelId="{0DA9E404-F4B1-4DF6-BEC0-127EFB1DC9C8}" type="parTrans" cxnId="{D2BC6752-250A-4BD5-9DD8-514CD65CABB5}">
      <dgm:prSet/>
      <dgm:spPr/>
      <dgm:t>
        <a:bodyPr/>
        <a:lstStyle/>
        <a:p>
          <a:endParaRPr lang="en-US"/>
        </a:p>
      </dgm:t>
    </dgm:pt>
    <dgm:pt modelId="{1C72C2E9-D51C-43E7-912D-CB4649459FEB}" type="sibTrans" cxnId="{D2BC6752-250A-4BD5-9DD8-514CD65CABB5}">
      <dgm:prSet/>
      <dgm:spPr/>
      <dgm:t>
        <a:bodyPr/>
        <a:lstStyle/>
        <a:p>
          <a:endParaRPr lang="en-US"/>
        </a:p>
      </dgm:t>
    </dgm:pt>
    <dgm:pt modelId="{D23CB1B1-13FB-4737-B4FB-7687DBBEB928}">
      <dgm:prSet phldrT="[Text]" custT="1"/>
      <dgm:spPr/>
      <dgm:t>
        <a:bodyPr/>
        <a:lstStyle/>
        <a:p>
          <a:r>
            <a:rPr lang="en-US" sz="2000" dirty="0"/>
            <a:t>Self-management</a:t>
          </a:r>
        </a:p>
      </dgm:t>
    </dgm:pt>
    <dgm:pt modelId="{AAE61F89-2370-49CF-B1BC-7A6281C7EE35}" type="parTrans" cxnId="{16A46BC5-258D-4336-AB72-1142B25F95F9}">
      <dgm:prSet/>
      <dgm:spPr/>
      <dgm:t>
        <a:bodyPr/>
        <a:lstStyle/>
        <a:p>
          <a:endParaRPr lang="en-US"/>
        </a:p>
      </dgm:t>
    </dgm:pt>
    <dgm:pt modelId="{CE77A3DE-C6B4-47C3-A848-ED46CC6FB850}" type="sibTrans" cxnId="{16A46BC5-258D-4336-AB72-1142B25F95F9}">
      <dgm:prSet/>
      <dgm:spPr/>
      <dgm:t>
        <a:bodyPr/>
        <a:lstStyle/>
        <a:p>
          <a:endParaRPr lang="en-US"/>
        </a:p>
      </dgm:t>
    </dgm:pt>
    <dgm:pt modelId="{661B1E37-C5FF-4CD0-BCCE-9B820FB80C02}">
      <dgm:prSet phldrT="[Text]" custT="1"/>
      <dgm:spPr/>
      <dgm:t>
        <a:bodyPr/>
        <a:lstStyle/>
        <a:p>
          <a:r>
            <a:rPr lang="en-US" sz="2000" dirty="0"/>
            <a:t>Self-awareness</a:t>
          </a:r>
        </a:p>
      </dgm:t>
    </dgm:pt>
    <dgm:pt modelId="{04FEFE68-0FF3-4D9B-B124-825CEE52257F}" type="sibTrans" cxnId="{28BB6694-5E34-4801-9503-CC5C3D419357}">
      <dgm:prSet/>
      <dgm:spPr/>
      <dgm:t>
        <a:bodyPr/>
        <a:lstStyle/>
        <a:p>
          <a:endParaRPr lang="en-US"/>
        </a:p>
      </dgm:t>
    </dgm:pt>
    <dgm:pt modelId="{639E32FE-FD35-452B-A0DC-4FE780657410}" type="parTrans" cxnId="{28BB6694-5E34-4801-9503-CC5C3D419357}">
      <dgm:prSet/>
      <dgm:spPr/>
      <dgm:t>
        <a:bodyPr/>
        <a:lstStyle/>
        <a:p>
          <a:endParaRPr lang="en-US"/>
        </a:p>
      </dgm:t>
    </dgm:pt>
    <dgm:pt modelId="{2DA9001A-441D-4501-A515-370624B8E3B6}" type="pres">
      <dgm:prSet presAssocID="{2E266E9A-1153-4ACE-9ABB-82F686795D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96DE14-D7E4-4AA4-88DC-043FFB85F3E8}" type="pres">
      <dgm:prSet presAssocID="{BF4382D6-60EB-45F4-A4F1-D21371C52313}" presName="centerShape" presStyleLbl="node0" presStyleIdx="0" presStyleCnt="1" custScaleX="59720" custScaleY="56421" custLinFactNeighborX="598" custLinFactNeighborY="-533"/>
      <dgm:spPr/>
    </dgm:pt>
    <dgm:pt modelId="{F8FE6196-5961-47D7-AF26-9B0F5F2E06DE}" type="pres">
      <dgm:prSet presAssocID="{661B1E37-C5FF-4CD0-BCCE-9B820FB80C02}" presName="node" presStyleLbl="node1" presStyleIdx="0" presStyleCnt="5" custScaleX="116146" custScaleY="117172">
        <dgm:presLayoutVars>
          <dgm:bulletEnabled val="1"/>
        </dgm:presLayoutVars>
      </dgm:prSet>
      <dgm:spPr/>
    </dgm:pt>
    <dgm:pt modelId="{DE6E9278-22B7-46BE-B567-20A16AB87F3C}" type="pres">
      <dgm:prSet presAssocID="{661B1E37-C5FF-4CD0-BCCE-9B820FB80C02}" presName="dummy" presStyleCnt="0"/>
      <dgm:spPr/>
    </dgm:pt>
    <dgm:pt modelId="{02F39FDB-9B17-4762-A7FA-EB62DCAFC5BF}" type="pres">
      <dgm:prSet presAssocID="{04FEFE68-0FF3-4D9B-B124-825CEE52257F}" presName="sibTrans" presStyleLbl="sibTrans2D1" presStyleIdx="0" presStyleCnt="5" custScaleX="100411" custScaleY="98768"/>
      <dgm:spPr/>
    </dgm:pt>
    <dgm:pt modelId="{C9FF8997-050C-4D48-9D0A-6F1FD1029D76}" type="pres">
      <dgm:prSet presAssocID="{DE213FFD-29B4-416E-AB2A-71EB22460474}" presName="node" presStyleLbl="node1" presStyleIdx="1" presStyleCnt="5" custScaleX="117627" custScaleY="115026">
        <dgm:presLayoutVars>
          <dgm:bulletEnabled val="1"/>
        </dgm:presLayoutVars>
      </dgm:prSet>
      <dgm:spPr/>
    </dgm:pt>
    <dgm:pt modelId="{ECEA54A0-C9C1-44E1-8432-2369BE904CD2}" type="pres">
      <dgm:prSet presAssocID="{DE213FFD-29B4-416E-AB2A-71EB22460474}" presName="dummy" presStyleCnt="0"/>
      <dgm:spPr/>
    </dgm:pt>
    <dgm:pt modelId="{E317AA65-0A7D-4127-AC01-B24424E23E6F}" type="pres">
      <dgm:prSet presAssocID="{9F8665E8-7B91-4993-A442-1A1B0033C646}" presName="sibTrans" presStyleLbl="sibTrans2D1" presStyleIdx="1" presStyleCnt="5"/>
      <dgm:spPr/>
    </dgm:pt>
    <dgm:pt modelId="{0B146068-0FF8-44B6-BAD5-F3E8FBE6A27E}" type="pres">
      <dgm:prSet presAssocID="{3CC946F7-668D-4A40-A7E8-78EE8646F357}" presName="node" presStyleLbl="node1" presStyleIdx="2" presStyleCnt="5" custScaleX="117041" custScaleY="116375">
        <dgm:presLayoutVars>
          <dgm:bulletEnabled val="1"/>
        </dgm:presLayoutVars>
      </dgm:prSet>
      <dgm:spPr/>
    </dgm:pt>
    <dgm:pt modelId="{47672A80-7409-4966-8015-862C7C83868B}" type="pres">
      <dgm:prSet presAssocID="{3CC946F7-668D-4A40-A7E8-78EE8646F357}" presName="dummy" presStyleCnt="0"/>
      <dgm:spPr/>
    </dgm:pt>
    <dgm:pt modelId="{6D236D9C-62C7-4C0A-91A8-260F11DB486B}" type="pres">
      <dgm:prSet presAssocID="{5870B442-14CC-499C-8B97-377E244359A4}" presName="sibTrans" presStyleLbl="sibTrans2D1" presStyleIdx="2" presStyleCnt="5"/>
      <dgm:spPr/>
    </dgm:pt>
    <dgm:pt modelId="{B7BB62D0-4DE1-40A9-B838-5F6649010F56}" type="pres">
      <dgm:prSet presAssocID="{FE3E27D2-F8B7-437B-801D-FFD20F8D84D1}" presName="node" presStyleLbl="node1" presStyleIdx="3" presStyleCnt="5" custScaleX="125650" custScaleY="119408">
        <dgm:presLayoutVars>
          <dgm:bulletEnabled val="1"/>
        </dgm:presLayoutVars>
      </dgm:prSet>
      <dgm:spPr/>
    </dgm:pt>
    <dgm:pt modelId="{02F4645D-D989-4425-B305-25814D19264F}" type="pres">
      <dgm:prSet presAssocID="{FE3E27D2-F8B7-437B-801D-FFD20F8D84D1}" presName="dummy" presStyleCnt="0"/>
      <dgm:spPr/>
    </dgm:pt>
    <dgm:pt modelId="{1CFB463A-D78A-4F13-810E-5103C892FF5A}" type="pres">
      <dgm:prSet presAssocID="{1C72C2E9-D51C-43E7-912D-CB4649459FEB}" presName="sibTrans" presStyleLbl="sibTrans2D1" presStyleIdx="3" presStyleCnt="5"/>
      <dgm:spPr/>
    </dgm:pt>
    <dgm:pt modelId="{1B25001B-CA56-4849-AAD8-0D19312EFC3E}" type="pres">
      <dgm:prSet presAssocID="{D23CB1B1-13FB-4737-B4FB-7687DBBEB928}" presName="node" presStyleLbl="node1" presStyleIdx="4" presStyleCnt="5" custScaleX="131821" custScaleY="125363">
        <dgm:presLayoutVars>
          <dgm:bulletEnabled val="1"/>
        </dgm:presLayoutVars>
      </dgm:prSet>
      <dgm:spPr/>
    </dgm:pt>
    <dgm:pt modelId="{B5C0ED52-DE50-4F24-A10A-8EFD926288CF}" type="pres">
      <dgm:prSet presAssocID="{D23CB1B1-13FB-4737-B4FB-7687DBBEB928}" presName="dummy" presStyleCnt="0"/>
      <dgm:spPr/>
    </dgm:pt>
    <dgm:pt modelId="{3F58216B-A856-4394-8A5F-22840BB208AA}" type="pres">
      <dgm:prSet presAssocID="{CE77A3DE-C6B4-47C3-A848-ED46CC6FB850}" presName="sibTrans" presStyleLbl="sibTrans2D1" presStyleIdx="4" presStyleCnt="5"/>
      <dgm:spPr/>
    </dgm:pt>
  </dgm:ptLst>
  <dgm:cxnLst>
    <dgm:cxn modelId="{7EDB9F08-61A1-4AA7-B192-CFA966E766F9}" type="presOf" srcId="{3CC946F7-668D-4A40-A7E8-78EE8646F357}" destId="{0B146068-0FF8-44B6-BAD5-F3E8FBE6A27E}" srcOrd="0" destOrd="0" presId="urn:microsoft.com/office/officeart/2005/8/layout/radial6"/>
    <dgm:cxn modelId="{7C557C0B-EC58-41F6-9B32-197329A5607E}" type="presOf" srcId="{2E266E9A-1153-4ACE-9ABB-82F686795DE9}" destId="{2DA9001A-441D-4501-A515-370624B8E3B6}" srcOrd="0" destOrd="0" presId="urn:microsoft.com/office/officeart/2005/8/layout/radial6"/>
    <dgm:cxn modelId="{3DEA860B-6722-4F54-BC44-73C6AF1D4D4A}" srcId="{BF4382D6-60EB-45F4-A4F1-D21371C52313}" destId="{3CC946F7-668D-4A40-A7E8-78EE8646F357}" srcOrd="2" destOrd="0" parTransId="{91662D3C-2C99-471B-A61D-DD2FCDE2C140}" sibTransId="{5870B442-14CC-499C-8B97-377E244359A4}"/>
    <dgm:cxn modelId="{B24B9E3F-49BD-4BE7-BAD0-4846B7C6F230}" srcId="{BF4382D6-60EB-45F4-A4F1-D21371C52313}" destId="{DE213FFD-29B4-416E-AB2A-71EB22460474}" srcOrd="1" destOrd="0" parTransId="{E7DA1FD0-F5E0-425F-AF5E-D351CFE152C0}" sibTransId="{9F8665E8-7B91-4993-A442-1A1B0033C646}"/>
    <dgm:cxn modelId="{D0D40369-3287-4192-B500-A00A3D6FF105}" type="presOf" srcId="{1C72C2E9-D51C-43E7-912D-CB4649459FEB}" destId="{1CFB463A-D78A-4F13-810E-5103C892FF5A}" srcOrd="0" destOrd="0" presId="urn:microsoft.com/office/officeart/2005/8/layout/radial6"/>
    <dgm:cxn modelId="{D2BC6752-250A-4BD5-9DD8-514CD65CABB5}" srcId="{BF4382D6-60EB-45F4-A4F1-D21371C52313}" destId="{FE3E27D2-F8B7-437B-801D-FFD20F8D84D1}" srcOrd="3" destOrd="0" parTransId="{0DA9E404-F4B1-4DF6-BEC0-127EFB1DC9C8}" sibTransId="{1C72C2E9-D51C-43E7-912D-CB4649459FEB}"/>
    <dgm:cxn modelId="{AAB18392-AEA7-4ECE-B836-E218C235E046}" type="presOf" srcId="{9F8665E8-7B91-4993-A442-1A1B0033C646}" destId="{E317AA65-0A7D-4127-AC01-B24424E23E6F}" srcOrd="0" destOrd="0" presId="urn:microsoft.com/office/officeart/2005/8/layout/radial6"/>
    <dgm:cxn modelId="{28BB6694-5E34-4801-9503-CC5C3D419357}" srcId="{BF4382D6-60EB-45F4-A4F1-D21371C52313}" destId="{661B1E37-C5FF-4CD0-BCCE-9B820FB80C02}" srcOrd="0" destOrd="0" parTransId="{639E32FE-FD35-452B-A0DC-4FE780657410}" sibTransId="{04FEFE68-0FF3-4D9B-B124-825CEE52257F}"/>
    <dgm:cxn modelId="{21308197-5C18-4B9A-AF8B-073C2E1573FB}" type="presOf" srcId="{661B1E37-C5FF-4CD0-BCCE-9B820FB80C02}" destId="{F8FE6196-5961-47D7-AF26-9B0F5F2E06DE}" srcOrd="0" destOrd="0" presId="urn:microsoft.com/office/officeart/2005/8/layout/radial6"/>
    <dgm:cxn modelId="{16A46BC5-258D-4336-AB72-1142B25F95F9}" srcId="{BF4382D6-60EB-45F4-A4F1-D21371C52313}" destId="{D23CB1B1-13FB-4737-B4FB-7687DBBEB928}" srcOrd="4" destOrd="0" parTransId="{AAE61F89-2370-49CF-B1BC-7A6281C7EE35}" sibTransId="{CE77A3DE-C6B4-47C3-A848-ED46CC6FB850}"/>
    <dgm:cxn modelId="{267875D9-F795-4B32-B1A7-21381A9FF3F4}" type="presOf" srcId="{BF4382D6-60EB-45F4-A4F1-D21371C52313}" destId="{0996DE14-D7E4-4AA4-88DC-043FFB85F3E8}" srcOrd="0" destOrd="0" presId="urn:microsoft.com/office/officeart/2005/8/layout/radial6"/>
    <dgm:cxn modelId="{1E24E1D9-239E-41E1-B093-8B07971985F0}" type="presOf" srcId="{CE77A3DE-C6B4-47C3-A848-ED46CC6FB850}" destId="{3F58216B-A856-4394-8A5F-22840BB208AA}" srcOrd="0" destOrd="0" presId="urn:microsoft.com/office/officeart/2005/8/layout/radial6"/>
    <dgm:cxn modelId="{1D508DDD-7B63-4873-83F7-9F25DFB8B8F5}" type="presOf" srcId="{5870B442-14CC-499C-8B97-377E244359A4}" destId="{6D236D9C-62C7-4C0A-91A8-260F11DB486B}" srcOrd="0" destOrd="0" presId="urn:microsoft.com/office/officeart/2005/8/layout/radial6"/>
    <dgm:cxn modelId="{872299E0-0E89-4E5A-92BF-365E1E10CDB2}" type="presOf" srcId="{FE3E27D2-F8B7-437B-801D-FFD20F8D84D1}" destId="{B7BB62D0-4DE1-40A9-B838-5F6649010F56}" srcOrd="0" destOrd="0" presId="urn:microsoft.com/office/officeart/2005/8/layout/radial6"/>
    <dgm:cxn modelId="{E7C92BEB-C8F5-47D1-92AE-1D79FB3E355A}" type="presOf" srcId="{DE213FFD-29B4-416E-AB2A-71EB22460474}" destId="{C9FF8997-050C-4D48-9D0A-6F1FD1029D76}" srcOrd="0" destOrd="0" presId="urn:microsoft.com/office/officeart/2005/8/layout/radial6"/>
    <dgm:cxn modelId="{7FD05AEC-0D9B-4A4A-A8E1-13A323C610D2}" srcId="{2E266E9A-1153-4ACE-9ABB-82F686795DE9}" destId="{BF4382D6-60EB-45F4-A4F1-D21371C52313}" srcOrd="0" destOrd="0" parTransId="{9264E846-28E3-45C2-A187-6E39AD0AC62A}" sibTransId="{D4B92A5B-06F7-4CEE-96DB-40D81361EED7}"/>
    <dgm:cxn modelId="{83CA35F6-36EC-4460-A8B1-380B0A4593C2}" type="presOf" srcId="{04FEFE68-0FF3-4D9B-B124-825CEE52257F}" destId="{02F39FDB-9B17-4762-A7FA-EB62DCAFC5BF}" srcOrd="0" destOrd="0" presId="urn:microsoft.com/office/officeart/2005/8/layout/radial6"/>
    <dgm:cxn modelId="{5E16F1FD-0369-43A2-9E65-EB131FA8DA2F}" type="presOf" srcId="{D23CB1B1-13FB-4737-B4FB-7687DBBEB928}" destId="{1B25001B-CA56-4849-AAD8-0D19312EFC3E}" srcOrd="0" destOrd="0" presId="urn:microsoft.com/office/officeart/2005/8/layout/radial6"/>
    <dgm:cxn modelId="{13F7444F-B95B-41F3-97AF-23CCB6E9ABB3}" type="presParOf" srcId="{2DA9001A-441D-4501-A515-370624B8E3B6}" destId="{0996DE14-D7E4-4AA4-88DC-043FFB85F3E8}" srcOrd="0" destOrd="0" presId="urn:microsoft.com/office/officeart/2005/8/layout/radial6"/>
    <dgm:cxn modelId="{75B9D27E-48BD-4096-93D3-10E41982D827}" type="presParOf" srcId="{2DA9001A-441D-4501-A515-370624B8E3B6}" destId="{F8FE6196-5961-47D7-AF26-9B0F5F2E06DE}" srcOrd="1" destOrd="0" presId="urn:microsoft.com/office/officeart/2005/8/layout/radial6"/>
    <dgm:cxn modelId="{F8FDAFCA-277D-4C2C-AD5D-5B2D85956E50}" type="presParOf" srcId="{2DA9001A-441D-4501-A515-370624B8E3B6}" destId="{DE6E9278-22B7-46BE-B567-20A16AB87F3C}" srcOrd="2" destOrd="0" presId="urn:microsoft.com/office/officeart/2005/8/layout/radial6"/>
    <dgm:cxn modelId="{32C22402-43E3-4E1C-9145-B7786F66813D}" type="presParOf" srcId="{2DA9001A-441D-4501-A515-370624B8E3B6}" destId="{02F39FDB-9B17-4762-A7FA-EB62DCAFC5BF}" srcOrd="3" destOrd="0" presId="urn:microsoft.com/office/officeart/2005/8/layout/radial6"/>
    <dgm:cxn modelId="{B2834B3E-066A-47EA-8B71-54EEEEDC74D2}" type="presParOf" srcId="{2DA9001A-441D-4501-A515-370624B8E3B6}" destId="{C9FF8997-050C-4D48-9D0A-6F1FD1029D76}" srcOrd="4" destOrd="0" presId="urn:microsoft.com/office/officeart/2005/8/layout/radial6"/>
    <dgm:cxn modelId="{CE1320F3-92BE-4E1D-ABD5-67E21A7E9A80}" type="presParOf" srcId="{2DA9001A-441D-4501-A515-370624B8E3B6}" destId="{ECEA54A0-C9C1-44E1-8432-2369BE904CD2}" srcOrd="5" destOrd="0" presId="urn:microsoft.com/office/officeart/2005/8/layout/radial6"/>
    <dgm:cxn modelId="{70DC612A-AA65-4E7B-A040-59312DA04405}" type="presParOf" srcId="{2DA9001A-441D-4501-A515-370624B8E3B6}" destId="{E317AA65-0A7D-4127-AC01-B24424E23E6F}" srcOrd="6" destOrd="0" presId="urn:microsoft.com/office/officeart/2005/8/layout/radial6"/>
    <dgm:cxn modelId="{AC1B90FE-E869-4337-8B0D-8A2752B64530}" type="presParOf" srcId="{2DA9001A-441D-4501-A515-370624B8E3B6}" destId="{0B146068-0FF8-44B6-BAD5-F3E8FBE6A27E}" srcOrd="7" destOrd="0" presId="urn:microsoft.com/office/officeart/2005/8/layout/radial6"/>
    <dgm:cxn modelId="{98CA4B16-40EA-44A9-84B3-3114BC1C8EEA}" type="presParOf" srcId="{2DA9001A-441D-4501-A515-370624B8E3B6}" destId="{47672A80-7409-4966-8015-862C7C83868B}" srcOrd="8" destOrd="0" presId="urn:microsoft.com/office/officeart/2005/8/layout/radial6"/>
    <dgm:cxn modelId="{753FF0D3-AB23-4B12-8F72-80A066FDF9BB}" type="presParOf" srcId="{2DA9001A-441D-4501-A515-370624B8E3B6}" destId="{6D236D9C-62C7-4C0A-91A8-260F11DB486B}" srcOrd="9" destOrd="0" presId="urn:microsoft.com/office/officeart/2005/8/layout/radial6"/>
    <dgm:cxn modelId="{62C74C3C-BAA6-4F8B-BFCA-3E87318E6655}" type="presParOf" srcId="{2DA9001A-441D-4501-A515-370624B8E3B6}" destId="{B7BB62D0-4DE1-40A9-B838-5F6649010F56}" srcOrd="10" destOrd="0" presId="urn:microsoft.com/office/officeart/2005/8/layout/radial6"/>
    <dgm:cxn modelId="{325B8491-0057-4616-959C-D058DE3E821B}" type="presParOf" srcId="{2DA9001A-441D-4501-A515-370624B8E3B6}" destId="{02F4645D-D989-4425-B305-25814D19264F}" srcOrd="11" destOrd="0" presId="urn:microsoft.com/office/officeart/2005/8/layout/radial6"/>
    <dgm:cxn modelId="{4D4262BC-E9A2-48F9-8656-1C67B7E48ABA}" type="presParOf" srcId="{2DA9001A-441D-4501-A515-370624B8E3B6}" destId="{1CFB463A-D78A-4F13-810E-5103C892FF5A}" srcOrd="12" destOrd="0" presId="urn:microsoft.com/office/officeart/2005/8/layout/radial6"/>
    <dgm:cxn modelId="{34BD30CB-5630-4175-87F1-A9489A3C5B6A}" type="presParOf" srcId="{2DA9001A-441D-4501-A515-370624B8E3B6}" destId="{1B25001B-CA56-4849-AAD8-0D19312EFC3E}" srcOrd="13" destOrd="0" presId="urn:microsoft.com/office/officeart/2005/8/layout/radial6"/>
    <dgm:cxn modelId="{82A0E08C-5E64-4314-8D95-4119B86D9346}" type="presParOf" srcId="{2DA9001A-441D-4501-A515-370624B8E3B6}" destId="{B5C0ED52-DE50-4F24-A10A-8EFD926288CF}" srcOrd="14" destOrd="0" presId="urn:microsoft.com/office/officeart/2005/8/layout/radial6"/>
    <dgm:cxn modelId="{041B3E03-1AB4-4803-9A57-B907953CE6A8}" type="presParOf" srcId="{2DA9001A-441D-4501-A515-370624B8E3B6}" destId="{3F58216B-A856-4394-8A5F-22840BB208A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EA67CA-C0E1-4667-A5D7-27F980EF97F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8C03411-F2EF-47AA-8CA2-13CB3212798D}">
      <dgm:prSet phldrT="[Text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US" sz="2800" dirty="0"/>
            <a:t>           </a:t>
          </a:r>
        </a:p>
        <a:p>
          <a:pPr algn="r"/>
          <a:r>
            <a:rPr lang="en-US" sz="2000" b="1" dirty="0">
              <a:solidFill>
                <a:schemeClr val="bg1"/>
              </a:solidFill>
            </a:rPr>
            <a:t>Tier 3</a:t>
          </a:r>
          <a:endParaRPr lang="en-US" sz="2800" b="1" dirty="0">
            <a:solidFill>
              <a:schemeClr val="bg1"/>
            </a:solidFill>
          </a:endParaRPr>
        </a:p>
      </dgm:t>
    </dgm:pt>
    <dgm:pt modelId="{1D31DE80-A5D1-4EA4-9CD0-9C082D73D9BC}" type="parTrans" cxnId="{B0A23E25-6B44-4DC2-8ECA-485B099C855D}">
      <dgm:prSet/>
      <dgm:spPr/>
      <dgm:t>
        <a:bodyPr/>
        <a:lstStyle/>
        <a:p>
          <a:endParaRPr lang="en-US"/>
        </a:p>
      </dgm:t>
    </dgm:pt>
    <dgm:pt modelId="{8EB0FE36-2F60-4F85-9BD0-171E918E2C76}" type="sibTrans" cxnId="{B0A23E25-6B44-4DC2-8ECA-485B099C855D}">
      <dgm:prSet/>
      <dgm:spPr/>
      <dgm:t>
        <a:bodyPr/>
        <a:lstStyle/>
        <a:p>
          <a:endParaRPr lang="en-US"/>
        </a:p>
      </dgm:t>
    </dgm:pt>
    <dgm:pt modelId="{52944F5A-C0FF-489B-BCCE-AAE0E65D4D36}">
      <dgm:prSet phldrT="[Text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algn="r"/>
          <a:r>
            <a:rPr lang="en-US" sz="2800" dirty="0"/>
            <a:t>             </a:t>
          </a:r>
          <a:r>
            <a:rPr lang="en-US" sz="2800" dirty="0">
              <a:solidFill>
                <a:schemeClr val="bg1"/>
              </a:solidFill>
            </a:rPr>
            <a:t>Tier 2</a:t>
          </a:r>
        </a:p>
      </dgm:t>
    </dgm:pt>
    <dgm:pt modelId="{E9E10321-4E8D-4194-8DB0-E569E8C6652B}" type="parTrans" cxnId="{A2E31C23-86AE-4305-8EB8-68A56CFB0B65}">
      <dgm:prSet/>
      <dgm:spPr/>
      <dgm:t>
        <a:bodyPr/>
        <a:lstStyle/>
        <a:p>
          <a:endParaRPr lang="en-US"/>
        </a:p>
      </dgm:t>
    </dgm:pt>
    <dgm:pt modelId="{32A6D184-41EC-4382-88E9-AD5ADC6BDD07}" type="sibTrans" cxnId="{A2E31C23-86AE-4305-8EB8-68A56CFB0B65}">
      <dgm:prSet/>
      <dgm:spPr/>
      <dgm:t>
        <a:bodyPr/>
        <a:lstStyle/>
        <a:p>
          <a:endParaRPr lang="en-US"/>
        </a:p>
      </dgm:t>
    </dgm:pt>
    <dgm:pt modelId="{C02E34A7-A8C8-4030-AE4D-63D5F9E6E1D7}">
      <dgm:prSet phldrT="[Text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n-US" sz="2800" dirty="0"/>
            <a:t>                </a:t>
          </a:r>
          <a:r>
            <a:rPr lang="en-US" sz="2800" dirty="0">
              <a:solidFill>
                <a:schemeClr val="bg1"/>
              </a:solidFill>
            </a:rPr>
            <a:t>Tier 1</a:t>
          </a:r>
        </a:p>
      </dgm:t>
    </dgm:pt>
    <dgm:pt modelId="{79601C9D-0E7C-4A50-8163-997FD2B44D38}" type="parTrans" cxnId="{A986C447-A7B7-4D0C-9A9D-5A1999EF320A}">
      <dgm:prSet/>
      <dgm:spPr/>
      <dgm:t>
        <a:bodyPr/>
        <a:lstStyle/>
        <a:p>
          <a:endParaRPr lang="en-US"/>
        </a:p>
      </dgm:t>
    </dgm:pt>
    <dgm:pt modelId="{60FBB3F6-FA05-4491-9C5F-4DAC6628EDAD}" type="sibTrans" cxnId="{A986C447-A7B7-4D0C-9A9D-5A1999EF320A}">
      <dgm:prSet/>
      <dgm:spPr/>
      <dgm:t>
        <a:bodyPr/>
        <a:lstStyle/>
        <a:p>
          <a:endParaRPr lang="en-US"/>
        </a:p>
      </dgm:t>
    </dgm:pt>
    <dgm:pt modelId="{999B917C-3EFF-44B9-9360-9EF05F5A9261}" type="pres">
      <dgm:prSet presAssocID="{2EEA67CA-C0E1-4667-A5D7-27F980EF97FD}" presName="Name0" presStyleCnt="0">
        <dgm:presLayoutVars>
          <dgm:dir/>
          <dgm:animLvl val="lvl"/>
          <dgm:resizeHandles val="exact"/>
        </dgm:presLayoutVars>
      </dgm:prSet>
      <dgm:spPr/>
    </dgm:pt>
    <dgm:pt modelId="{35E2CD0D-2FC3-4B65-8244-F32253AEA61B}" type="pres">
      <dgm:prSet presAssocID="{68C03411-F2EF-47AA-8CA2-13CB3212798D}" presName="Name8" presStyleCnt="0"/>
      <dgm:spPr/>
    </dgm:pt>
    <dgm:pt modelId="{240F9226-DA8D-415B-8B7B-6CB351F956BC}" type="pres">
      <dgm:prSet presAssocID="{68C03411-F2EF-47AA-8CA2-13CB3212798D}" presName="level" presStyleLbl="node1" presStyleIdx="0" presStyleCnt="3" custScaleX="110674" custScaleY="69601" custLinFactNeighborY="0">
        <dgm:presLayoutVars>
          <dgm:chMax val="1"/>
          <dgm:bulletEnabled val="1"/>
        </dgm:presLayoutVars>
      </dgm:prSet>
      <dgm:spPr/>
    </dgm:pt>
    <dgm:pt modelId="{280BDE03-4551-4950-B4E0-DEBB5F365C9A}" type="pres">
      <dgm:prSet presAssocID="{68C03411-F2EF-47AA-8CA2-13CB321279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66DD6A2-9D74-4B93-95C3-184B89FCCF58}" type="pres">
      <dgm:prSet presAssocID="{52944F5A-C0FF-489B-BCCE-AAE0E65D4D36}" presName="Name8" presStyleCnt="0"/>
      <dgm:spPr/>
    </dgm:pt>
    <dgm:pt modelId="{0ADB1553-C333-4313-A429-AD51884770D0}" type="pres">
      <dgm:prSet presAssocID="{52944F5A-C0FF-489B-BCCE-AAE0E65D4D36}" presName="level" presStyleLbl="node1" presStyleIdx="1" presStyleCnt="3" custScaleX="104503">
        <dgm:presLayoutVars>
          <dgm:chMax val="1"/>
          <dgm:bulletEnabled val="1"/>
        </dgm:presLayoutVars>
      </dgm:prSet>
      <dgm:spPr/>
    </dgm:pt>
    <dgm:pt modelId="{5E38C8D7-C76B-44E5-B524-20F1CADE96A9}" type="pres">
      <dgm:prSet presAssocID="{52944F5A-C0FF-489B-BCCE-AAE0E65D4D3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99DA56-C14C-4D2A-A894-26A60A55A0C7}" type="pres">
      <dgm:prSet presAssocID="{C02E34A7-A8C8-4030-AE4D-63D5F9E6E1D7}" presName="Name8" presStyleCnt="0"/>
      <dgm:spPr/>
    </dgm:pt>
    <dgm:pt modelId="{4B719E78-3304-4300-A283-328A267E7265}" type="pres">
      <dgm:prSet presAssocID="{C02E34A7-A8C8-4030-AE4D-63D5F9E6E1D7}" presName="level" presStyleLbl="node1" presStyleIdx="2" presStyleCnt="3" custScaleY="220000" custLinFactNeighborY="-5989">
        <dgm:presLayoutVars>
          <dgm:chMax val="1"/>
          <dgm:bulletEnabled val="1"/>
        </dgm:presLayoutVars>
      </dgm:prSet>
      <dgm:spPr/>
    </dgm:pt>
    <dgm:pt modelId="{B56346A6-C2E4-4AA5-8D75-116D03D28D2E}" type="pres">
      <dgm:prSet presAssocID="{C02E34A7-A8C8-4030-AE4D-63D5F9E6E1D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9798A0A-12FD-46FA-B1D9-1B572CB18E4C}" type="presOf" srcId="{52944F5A-C0FF-489B-BCCE-AAE0E65D4D36}" destId="{0ADB1553-C333-4313-A429-AD51884770D0}" srcOrd="0" destOrd="0" presId="urn:microsoft.com/office/officeart/2005/8/layout/pyramid1"/>
    <dgm:cxn modelId="{6FBB3315-B5C7-4DEB-91DE-ED0FD1263A8E}" type="presOf" srcId="{C02E34A7-A8C8-4030-AE4D-63D5F9E6E1D7}" destId="{B56346A6-C2E4-4AA5-8D75-116D03D28D2E}" srcOrd="1" destOrd="0" presId="urn:microsoft.com/office/officeart/2005/8/layout/pyramid1"/>
    <dgm:cxn modelId="{A2E31C23-86AE-4305-8EB8-68A56CFB0B65}" srcId="{2EEA67CA-C0E1-4667-A5D7-27F980EF97FD}" destId="{52944F5A-C0FF-489B-BCCE-AAE0E65D4D36}" srcOrd="1" destOrd="0" parTransId="{E9E10321-4E8D-4194-8DB0-E569E8C6652B}" sibTransId="{32A6D184-41EC-4382-88E9-AD5ADC6BDD07}"/>
    <dgm:cxn modelId="{B0A23E25-6B44-4DC2-8ECA-485B099C855D}" srcId="{2EEA67CA-C0E1-4667-A5D7-27F980EF97FD}" destId="{68C03411-F2EF-47AA-8CA2-13CB3212798D}" srcOrd="0" destOrd="0" parTransId="{1D31DE80-A5D1-4EA4-9CD0-9C082D73D9BC}" sibTransId="{8EB0FE36-2F60-4F85-9BD0-171E918E2C76}"/>
    <dgm:cxn modelId="{2AAEC864-671A-4E5B-80AF-C142AA3EC0D9}" type="presOf" srcId="{C02E34A7-A8C8-4030-AE4D-63D5F9E6E1D7}" destId="{4B719E78-3304-4300-A283-328A267E7265}" srcOrd="0" destOrd="0" presId="urn:microsoft.com/office/officeart/2005/8/layout/pyramid1"/>
    <dgm:cxn modelId="{A986C447-A7B7-4D0C-9A9D-5A1999EF320A}" srcId="{2EEA67CA-C0E1-4667-A5D7-27F980EF97FD}" destId="{C02E34A7-A8C8-4030-AE4D-63D5F9E6E1D7}" srcOrd="2" destOrd="0" parTransId="{79601C9D-0E7C-4A50-8163-997FD2B44D38}" sibTransId="{60FBB3F6-FA05-4491-9C5F-4DAC6628EDAD}"/>
    <dgm:cxn modelId="{0F9D4B4C-847F-4845-ABEF-1E983AB8CBBC}" type="presOf" srcId="{68C03411-F2EF-47AA-8CA2-13CB3212798D}" destId="{280BDE03-4551-4950-B4E0-DEBB5F365C9A}" srcOrd="1" destOrd="0" presId="urn:microsoft.com/office/officeart/2005/8/layout/pyramid1"/>
    <dgm:cxn modelId="{AA8787B0-B2A3-4D80-A5D2-C97D68FB6E99}" type="presOf" srcId="{68C03411-F2EF-47AA-8CA2-13CB3212798D}" destId="{240F9226-DA8D-415B-8B7B-6CB351F956BC}" srcOrd="0" destOrd="0" presId="urn:microsoft.com/office/officeart/2005/8/layout/pyramid1"/>
    <dgm:cxn modelId="{2FC6E3E7-429A-4D2D-96A0-C4FF33835E2D}" type="presOf" srcId="{52944F5A-C0FF-489B-BCCE-AAE0E65D4D36}" destId="{5E38C8D7-C76B-44E5-B524-20F1CADE96A9}" srcOrd="1" destOrd="0" presId="urn:microsoft.com/office/officeart/2005/8/layout/pyramid1"/>
    <dgm:cxn modelId="{E63452F7-A35E-44AB-A047-B60548E64C9E}" type="presOf" srcId="{2EEA67CA-C0E1-4667-A5D7-27F980EF97FD}" destId="{999B917C-3EFF-44B9-9360-9EF05F5A9261}" srcOrd="0" destOrd="0" presId="urn:microsoft.com/office/officeart/2005/8/layout/pyramid1"/>
    <dgm:cxn modelId="{CB648456-DBEF-4631-8C57-4C75E9612791}" type="presParOf" srcId="{999B917C-3EFF-44B9-9360-9EF05F5A9261}" destId="{35E2CD0D-2FC3-4B65-8244-F32253AEA61B}" srcOrd="0" destOrd="0" presId="urn:microsoft.com/office/officeart/2005/8/layout/pyramid1"/>
    <dgm:cxn modelId="{C1E4568D-4C7A-4F34-B997-C7ABAEE4D3F8}" type="presParOf" srcId="{35E2CD0D-2FC3-4B65-8244-F32253AEA61B}" destId="{240F9226-DA8D-415B-8B7B-6CB351F956BC}" srcOrd="0" destOrd="0" presId="urn:microsoft.com/office/officeart/2005/8/layout/pyramid1"/>
    <dgm:cxn modelId="{F00C73E9-636C-4A87-924B-6357F3171B63}" type="presParOf" srcId="{35E2CD0D-2FC3-4B65-8244-F32253AEA61B}" destId="{280BDE03-4551-4950-B4E0-DEBB5F365C9A}" srcOrd="1" destOrd="0" presId="urn:microsoft.com/office/officeart/2005/8/layout/pyramid1"/>
    <dgm:cxn modelId="{23529B9E-E3A5-4214-9485-C43E69D1CAD9}" type="presParOf" srcId="{999B917C-3EFF-44B9-9360-9EF05F5A9261}" destId="{866DD6A2-9D74-4B93-95C3-184B89FCCF58}" srcOrd="1" destOrd="0" presId="urn:microsoft.com/office/officeart/2005/8/layout/pyramid1"/>
    <dgm:cxn modelId="{7FDDB9A4-B542-4554-8BEC-F1DA702F2EA9}" type="presParOf" srcId="{866DD6A2-9D74-4B93-95C3-184B89FCCF58}" destId="{0ADB1553-C333-4313-A429-AD51884770D0}" srcOrd="0" destOrd="0" presId="urn:microsoft.com/office/officeart/2005/8/layout/pyramid1"/>
    <dgm:cxn modelId="{11E05B3E-02ED-44E6-A5B8-E32A9E7DBD61}" type="presParOf" srcId="{866DD6A2-9D74-4B93-95C3-184B89FCCF58}" destId="{5E38C8D7-C76B-44E5-B524-20F1CADE96A9}" srcOrd="1" destOrd="0" presId="urn:microsoft.com/office/officeart/2005/8/layout/pyramid1"/>
    <dgm:cxn modelId="{8915F856-30D4-49CA-BC33-589C0035DF2E}" type="presParOf" srcId="{999B917C-3EFF-44B9-9360-9EF05F5A9261}" destId="{B599DA56-C14C-4D2A-A894-26A60A55A0C7}" srcOrd="2" destOrd="0" presId="urn:microsoft.com/office/officeart/2005/8/layout/pyramid1"/>
    <dgm:cxn modelId="{13B1668A-E54F-4CD2-973F-5920E75352AE}" type="presParOf" srcId="{B599DA56-C14C-4D2A-A894-26A60A55A0C7}" destId="{4B719E78-3304-4300-A283-328A267E7265}" srcOrd="0" destOrd="0" presId="urn:microsoft.com/office/officeart/2005/8/layout/pyramid1"/>
    <dgm:cxn modelId="{9C4FAB4E-F04F-4CF6-9D3C-F8CB64E2B80D}" type="presParOf" srcId="{B599DA56-C14C-4D2A-A894-26A60A55A0C7}" destId="{B56346A6-C2E4-4AA5-8D75-116D03D28D2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8216B-A856-4394-8A5F-22840BB208AA}">
      <dsp:nvSpPr>
        <dsp:cNvPr id="0" name=""/>
        <dsp:cNvSpPr/>
      </dsp:nvSpPr>
      <dsp:spPr>
        <a:xfrm>
          <a:off x="1731899" y="778200"/>
          <a:ext cx="5115892" cy="5115892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B463A-D78A-4F13-810E-5103C892FF5A}">
      <dsp:nvSpPr>
        <dsp:cNvPr id="0" name=""/>
        <dsp:cNvSpPr/>
      </dsp:nvSpPr>
      <dsp:spPr>
        <a:xfrm>
          <a:off x="1731899" y="778200"/>
          <a:ext cx="5115892" cy="5115892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36D9C-62C7-4C0A-91A8-260F11DB486B}">
      <dsp:nvSpPr>
        <dsp:cNvPr id="0" name=""/>
        <dsp:cNvSpPr/>
      </dsp:nvSpPr>
      <dsp:spPr>
        <a:xfrm>
          <a:off x="1731899" y="778200"/>
          <a:ext cx="5115892" cy="5115892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7AA65-0A7D-4127-AC01-B24424E23E6F}">
      <dsp:nvSpPr>
        <dsp:cNvPr id="0" name=""/>
        <dsp:cNvSpPr/>
      </dsp:nvSpPr>
      <dsp:spPr>
        <a:xfrm>
          <a:off x="1731899" y="778200"/>
          <a:ext cx="5115892" cy="5115892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39FDB-9B17-4762-A7FA-EB62DCAFC5BF}">
      <dsp:nvSpPr>
        <dsp:cNvPr id="0" name=""/>
        <dsp:cNvSpPr/>
      </dsp:nvSpPr>
      <dsp:spPr>
        <a:xfrm>
          <a:off x="1721386" y="809714"/>
          <a:ext cx="5136919" cy="5052864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6DE14-D7E4-4AA4-88DC-043FFB85F3E8}">
      <dsp:nvSpPr>
        <dsp:cNvPr id="0" name=""/>
        <dsp:cNvSpPr/>
      </dsp:nvSpPr>
      <dsp:spPr>
        <a:xfrm>
          <a:off x="3616426" y="2645059"/>
          <a:ext cx="1406606" cy="1328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SEL</a:t>
          </a:r>
        </a:p>
      </dsp:txBody>
      <dsp:txXfrm>
        <a:off x="3822419" y="2839672"/>
        <a:ext cx="994620" cy="939678"/>
      </dsp:txXfrm>
    </dsp:sp>
    <dsp:sp modelId="{F8FE6196-5961-47D7-AF26-9B0F5F2E06DE}">
      <dsp:nvSpPr>
        <dsp:cNvPr id="0" name=""/>
        <dsp:cNvSpPr/>
      </dsp:nvSpPr>
      <dsp:spPr>
        <a:xfrm>
          <a:off x="3332376" y="-128373"/>
          <a:ext cx="1914940" cy="19318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Self-awareness</a:t>
          </a:r>
        </a:p>
      </dsp:txBody>
      <dsp:txXfrm>
        <a:off x="3612812" y="154541"/>
        <a:ext cx="1354068" cy="1366028"/>
      </dsp:txXfrm>
    </dsp:sp>
    <dsp:sp modelId="{C9FF8997-050C-4D48-9D0A-6F1FD1029D76}">
      <dsp:nvSpPr>
        <dsp:cNvPr id="0" name=""/>
        <dsp:cNvSpPr/>
      </dsp:nvSpPr>
      <dsp:spPr>
        <a:xfrm>
          <a:off x="5696469" y="1615802"/>
          <a:ext cx="1939357" cy="18964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Responsible decision-making</a:t>
          </a:r>
        </a:p>
      </dsp:txBody>
      <dsp:txXfrm>
        <a:off x="5980481" y="1893534"/>
        <a:ext cx="1371333" cy="1341010"/>
      </dsp:txXfrm>
    </dsp:sp>
    <dsp:sp modelId="{0B146068-0FF8-44B6-BAD5-F3E8FBE6A27E}">
      <dsp:nvSpPr>
        <dsp:cNvPr id="0" name=""/>
        <dsp:cNvSpPr/>
      </dsp:nvSpPr>
      <dsp:spPr>
        <a:xfrm>
          <a:off x="4793633" y="4398192"/>
          <a:ext cx="1929696" cy="1918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Relationship skills</a:t>
          </a:r>
        </a:p>
      </dsp:txBody>
      <dsp:txXfrm>
        <a:off x="5076230" y="4679181"/>
        <a:ext cx="1364502" cy="1356737"/>
      </dsp:txXfrm>
    </dsp:sp>
    <dsp:sp modelId="{B7BB62D0-4DE1-40A9-B838-5F6649010F56}">
      <dsp:nvSpPr>
        <dsp:cNvPr id="0" name=""/>
        <dsp:cNvSpPr/>
      </dsp:nvSpPr>
      <dsp:spPr>
        <a:xfrm>
          <a:off x="1785392" y="4373189"/>
          <a:ext cx="2071636" cy="1968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Social awareness</a:t>
          </a:r>
        </a:p>
      </dsp:txBody>
      <dsp:txXfrm>
        <a:off x="2088776" y="4661502"/>
        <a:ext cx="1464868" cy="1392095"/>
      </dsp:txXfrm>
    </dsp:sp>
    <dsp:sp modelId="{1B25001B-CA56-4849-AAD8-0D19312EFC3E}">
      <dsp:nvSpPr>
        <dsp:cNvPr id="0" name=""/>
        <dsp:cNvSpPr/>
      </dsp:nvSpPr>
      <dsp:spPr>
        <a:xfrm>
          <a:off x="826854" y="1530587"/>
          <a:ext cx="2173379" cy="2066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Self-management</a:t>
          </a:r>
        </a:p>
      </dsp:txBody>
      <dsp:txXfrm>
        <a:off x="1145138" y="1833278"/>
        <a:ext cx="1536811" cy="1461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F9226-DA8D-415B-8B7B-6CB351F956BC}">
      <dsp:nvSpPr>
        <dsp:cNvPr id="0" name=""/>
        <dsp:cNvSpPr/>
      </dsp:nvSpPr>
      <dsp:spPr>
        <a:xfrm>
          <a:off x="2519265" y="0"/>
          <a:ext cx="1241699" cy="873406"/>
        </a:xfrm>
        <a:prstGeom prst="trapezoid">
          <a:avLst>
            <a:gd name="adj" fmla="val 64228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          </a:t>
          </a:r>
        </a:p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Tier 3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2519265" y="0"/>
        <a:ext cx="1241699" cy="873406"/>
      </dsp:txXfrm>
    </dsp:sp>
    <dsp:sp modelId="{0ADB1553-C333-4313-A429-AD51884770D0}">
      <dsp:nvSpPr>
        <dsp:cNvPr id="0" name=""/>
        <dsp:cNvSpPr/>
      </dsp:nvSpPr>
      <dsp:spPr>
        <a:xfrm>
          <a:off x="1711607" y="873406"/>
          <a:ext cx="2857015" cy="1254876"/>
        </a:xfrm>
        <a:prstGeom prst="trapezoid">
          <a:avLst>
            <a:gd name="adj" fmla="val 64228"/>
          </a:avLst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            </a:t>
          </a:r>
          <a:r>
            <a:rPr lang="en-US" sz="2800" kern="1200" dirty="0">
              <a:solidFill>
                <a:schemeClr val="bg1"/>
              </a:solidFill>
            </a:rPr>
            <a:t>Tier 2</a:t>
          </a:r>
        </a:p>
      </dsp:txBody>
      <dsp:txXfrm>
        <a:off x="2211584" y="873406"/>
        <a:ext cx="1857060" cy="1254876"/>
      </dsp:txXfrm>
    </dsp:sp>
    <dsp:sp modelId="{4B719E78-3304-4300-A283-328A267E7265}">
      <dsp:nvSpPr>
        <dsp:cNvPr id="0" name=""/>
        <dsp:cNvSpPr/>
      </dsp:nvSpPr>
      <dsp:spPr>
        <a:xfrm>
          <a:off x="0" y="2053128"/>
          <a:ext cx="6280229" cy="2760728"/>
        </a:xfrm>
        <a:prstGeom prst="trapezoid">
          <a:avLst>
            <a:gd name="adj" fmla="val 64228"/>
          </a:avLst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               </a:t>
          </a:r>
          <a:r>
            <a:rPr lang="en-US" sz="2800" kern="1200" dirty="0">
              <a:solidFill>
                <a:schemeClr val="bg1"/>
              </a:solidFill>
            </a:rPr>
            <a:t>Tier 1</a:t>
          </a:r>
        </a:p>
      </dsp:txBody>
      <dsp:txXfrm>
        <a:off x="1099040" y="2053128"/>
        <a:ext cx="4082149" cy="2760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C62CF-DA40-4A8C-9CED-FEFB05CA2DC6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A2EF0-B074-4E3C-8367-279A40E92B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5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D2EDC3F-AE8B-4AB6-8946-A855956F7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DF33FE-3338-4741-8291-A25074CD17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D3014BC-7AB3-4C29-B169-17692575DE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FB80507-48EE-45DD-8B1A-043C4A68F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50CB06A-9925-4946-B53F-F0571ECD1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D59ED-E2C6-49C6-9F79-D7AB7B14FB4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F5582AC-F0C2-4608-B5E1-870AA40277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3BFC1EF-BAB2-4614-AAD0-EDCAF88EF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C45077E-810D-47A5-9155-3F9CD3906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1CBACF-4BDF-4F63-8EC4-06A1700668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A612644-6596-4D17-AA8E-652952A61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0D5367C-8B7A-4B4C-8C47-5CEEADB0C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2908D3C-1776-4D12-80BC-D443BE245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E09B41-2FB3-4B0F-9AAD-601E574691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9B62F4A-862C-4DB3-85F5-3663E0DCA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5F26ECD-17A8-4C3B-8839-EFF57AD98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96F882F-0BF4-4A5F-9CFC-A929EE778D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53623B-E9F3-46BE-BA00-84258C952B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F6BAC7C-EFCC-4FCF-862F-1818F79C6D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F739F08-DFD0-43B0-AEC0-E0BC8F674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48485EE-CDC3-4E0B-94BD-61254D378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7888E-B11D-46A4-A803-643DB55EF0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B9A9789-66B6-4740-9001-3D592A5618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8ACCD6A-3D6D-4A44-A2F5-7722D9F74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2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26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53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56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51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51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4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8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0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5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2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7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5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5845162-8906-454E-AC05-2A41FDE9C88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8159C38-7594-4C8F-BBE5-20B22695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59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dcabellon.com/fitness/2015pledge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John_Travis_(physician)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wworks/3927296547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hildandfamilyblog.com/social-emotional-learning/parent-child-relationships-divorce/" TargetMode="Externa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elissa.depperfamily.net/blog/?p=561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elissa.depperfamily.net/blog/?p=561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prhsrobotics.com/index.php?title=File:Head_silhouette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prhsrobotics.com/index.php?title=File:Head_silhouette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prhsrobotics.com/index.php?title=File:Head_silhouette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prhsrobotics.com/index.php?title=File:Head_silhouette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relationshipsreality.com/what-does-it-mean-when-he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entalhealth/index.htm" TargetMode="External"/><Relationship Id="rId2" Type="http://schemas.openxmlformats.org/officeDocument/2006/relationships/hyperlink" Target="https://www.cdc.gov/childrensmentalhealt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mh.nih.gov/health/publications/children-and-mental-health/index.shtml#pub1" TargetMode="External"/><Relationship Id="rId5" Type="http://schemas.openxmlformats.org/officeDocument/2006/relationships/hyperlink" Target="https://namitexas.org/" TargetMode="External"/><Relationship Id="rId4" Type="http://schemas.openxmlformats.org/officeDocument/2006/relationships/hyperlink" Target="https://www.nami.org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hhughes@ems-isd.ne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wworks/3927296547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hildandfamilyblog.com/social-emotional-learning/parent-child-relationships-divorce/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F5E5D-FCF0-4EA8-8580-9DF3FDD7B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103" y="1041400"/>
            <a:ext cx="9831294" cy="23876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What is</a:t>
            </a:r>
            <a:br>
              <a:rPr lang="en-US" sz="4800" dirty="0"/>
            </a:br>
            <a:r>
              <a:rPr lang="en-US" sz="4800" dirty="0"/>
              <a:t> </a:t>
            </a:r>
            <a:r>
              <a:rPr lang="en-US" sz="4800" dirty="0">
                <a:solidFill>
                  <a:srgbClr val="FF0000"/>
                </a:solidFill>
              </a:rPr>
              <a:t>“Psychological First Aid” 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/>
              <a:t>and the School’s Responsibility to Provide 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2C24E-ACB2-436F-A0D2-E41AD6261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62494"/>
            <a:ext cx="9144000" cy="95790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Dr. Heather L. Hughes</a:t>
            </a:r>
          </a:p>
          <a:p>
            <a:r>
              <a:rPr lang="en-US" dirty="0"/>
              <a:t>NELI, December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6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15DAF-BB29-4EBE-A011-C5A52B00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But first…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94E08-8EB5-420F-8D19-BC364FA25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011" y="2402541"/>
            <a:ext cx="10515600" cy="1240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We must practice “Self Care”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69298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9BF9F66B-0C3C-4B3C-8B9F-E1D247B5B2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>
          <a:xfrm>
            <a:off x="4426136" y="304800"/>
            <a:ext cx="3791700" cy="5609551"/>
          </a:xfrm>
          <a:prstGeom prst="rect">
            <a:avLst/>
          </a:prstGeom>
          <a:noFill/>
          <a:ln w="190500" cap="flat" cmpd="thinThick">
            <a:solidFill>
              <a:srgbClr val="FFFFFF"/>
            </a:solidFill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4817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876F-E14C-448A-84CC-A92471CC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8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“The Power of a Teacher”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17886CC-7AA1-4139-80B5-997A3971714E}"/>
              </a:ext>
            </a:extLst>
          </p:cNvPr>
          <p:cNvGrpSpPr/>
          <p:nvPr/>
        </p:nvGrpSpPr>
        <p:grpSpPr>
          <a:xfrm>
            <a:off x="1702525" y="1826624"/>
            <a:ext cx="9067800" cy="4562476"/>
            <a:chOff x="1695994" y="997132"/>
            <a:chExt cx="9067800" cy="4562476"/>
          </a:xfrm>
        </p:grpSpPr>
        <p:cxnSp>
          <p:nvCxnSpPr>
            <p:cNvPr id="31" name="Straight Connector 15">
              <a:extLst>
                <a:ext uri="{FF2B5EF4-FFF2-40B4-BE49-F238E27FC236}">
                  <a16:creationId xmlns:a16="http://schemas.microsoft.com/office/drawing/2014/main" id="{8C4FF01E-24F3-4D5D-A76B-D42D3BF3123D}"/>
                </a:ext>
              </a:extLst>
            </p:cNvPr>
            <p:cNvCxnSpPr>
              <a:cxnSpLocks noChangeShapeType="1"/>
              <a:stCxn id="33" idx="2"/>
            </p:cNvCxnSpPr>
            <p:nvPr/>
          </p:nvCxnSpPr>
          <p:spPr bwMode="auto">
            <a:xfrm flipV="1">
              <a:off x="3905794" y="3130732"/>
              <a:ext cx="2209800" cy="38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E783BC7-6E86-4DFC-A94C-5F8DB10F42C0}"/>
                </a:ext>
              </a:extLst>
            </p:cNvPr>
            <p:cNvGrpSpPr/>
            <p:nvPr/>
          </p:nvGrpSpPr>
          <p:grpSpPr>
            <a:xfrm>
              <a:off x="1695994" y="997132"/>
              <a:ext cx="9067800" cy="4562476"/>
              <a:chOff x="1676400" y="990600"/>
              <a:chExt cx="9067800" cy="4562476"/>
            </a:xfrm>
          </p:grpSpPr>
          <p:sp>
            <p:nvSpPr>
              <p:cNvPr id="33" name="Oval 4">
                <a:extLst>
                  <a:ext uri="{FF2B5EF4-FFF2-40B4-BE49-F238E27FC236}">
                    <a16:creationId xmlns:a16="http://schemas.microsoft.com/office/drawing/2014/main" id="{FFC70462-117E-47FB-A66D-19F1BCD6B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6200" y="1143000"/>
                <a:ext cx="4419600" cy="40386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dirty="0"/>
              </a:p>
            </p:txBody>
          </p:sp>
          <p:cxnSp>
            <p:nvCxnSpPr>
              <p:cNvPr id="34" name="Straight Connector 6">
                <a:extLst>
                  <a:ext uri="{FF2B5EF4-FFF2-40B4-BE49-F238E27FC236}">
                    <a16:creationId xmlns:a16="http://schemas.microsoft.com/office/drawing/2014/main" id="{63EFB2DB-E1AE-4B4B-934C-43452C521D7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96000" y="3124200"/>
                <a:ext cx="19050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Straight Connector 8">
                <a:extLst>
                  <a:ext uri="{FF2B5EF4-FFF2-40B4-BE49-F238E27FC236}">
                    <a16:creationId xmlns:a16="http://schemas.microsoft.com/office/drawing/2014/main" id="{04CD72B1-90A7-4712-A717-15BFF0FF0A6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334000" y="3124200"/>
                <a:ext cx="762000" cy="1905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Straight Connector 13">
                <a:extLst>
                  <a:ext uri="{FF2B5EF4-FFF2-40B4-BE49-F238E27FC236}">
                    <a16:creationId xmlns:a16="http://schemas.microsoft.com/office/drawing/2014/main" id="{4122C206-6409-4E34-9F45-E7177439CED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096000" y="2057400"/>
                <a:ext cx="18288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Straight Connector 14">
                <a:extLst>
                  <a:ext uri="{FF2B5EF4-FFF2-40B4-BE49-F238E27FC236}">
                    <a16:creationId xmlns:a16="http://schemas.microsoft.com/office/drawing/2014/main" id="{24BFC287-81C8-4043-B4E5-6132B1BEA7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10200" y="1219200"/>
                <a:ext cx="685800" cy="1905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" name="TextBox 41">
                <a:extLst>
                  <a:ext uri="{FF2B5EF4-FFF2-40B4-BE49-F238E27FC236}">
                    <a16:creationId xmlns:a16="http://schemas.microsoft.com/office/drawing/2014/main" id="{1584AAE3-31B7-46C7-A66E-FE8AE03826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400" y="990600"/>
                <a:ext cx="32766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latin typeface="Times New Roman"/>
                    <a:ea typeface="MS PGothic" panose="020B0600070205080204" pitchFamily="34" charset="-128"/>
                  </a:rPr>
                  <a:t>OCCUPATIONAL</a:t>
                </a:r>
              </a:p>
            </p:txBody>
          </p:sp>
          <p:sp>
            <p:nvSpPr>
              <p:cNvPr id="39" name="TextBox 43">
                <a:extLst>
                  <a:ext uri="{FF2B5EF4-FFF2-40B4-BE49-F238E27FC236}">
                    <a16:creationId xmlns:a16="http://schemas.microsoft.com/office/drawing/2014/main" id="{CA75BAC9-69EB-4641-808B-D3D6DB4619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2905126"/>
                <a:ext cx="2057400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latin typeface="Times New Roman"/>
                    <a:ea typeface="MS PGothic" panose="020B0600070205080204" pitchFamily="34" charset="-128"/>
                  </a:rPr>
                  <a:t>PHYSICAL</a:t>
                </a:r>
              </a:p>
            </p:txBody>
          </p:sp>
          <p:sp>
            <p:nvSpPr>
              <p:cNvPr id="40" name="TextBox 44">
                <a:extLst>
                  <a:ext uri="{FF2B5EF4-FFF2-40B4-BE49-F238E27FC236}">
                    <a16:creationId xmlns:a16="http://schemas.microsoft.com/office/drawing/2014/main" id="{D64414C5-2D00-4F42-BF56-6149CD661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5029201"/>
                <a:ext cx="2209800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latin typeface="Times New Roman"/>
                    <a:ea typeface="MS PGothic" panose="020B0600070205080204" pitchFamily="34" charset="-128"/>
                  </a:rPr>
                  <a:t>SPIRITUAL</a:t>
                </a:r>
              </a:p>
            </p:txBody>
          </p:sp>
          <p:sp>
            <p:nvSpPr>
              <p:cNvPr id="41" name="TextBox 45">
                <a:extLst>
                  <a:ext uri="{FF2B5EF4-FFF2-40B4-BE49-F238E27FC236}">
                    <a16:creationId xmlns:a16="http://schemas.microsoft.com/office/drawing/2014/main" id="{BC65E21C-2FF2-40E6-9C1F-EB33E6F64D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53400" y="4191001"/>
                <a:ext cx="2590800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latin typeface="Times New Roman"/>
                    <a:ea typeface="MS PGothic" panose="020B0600070205080204" pitchFamily="34" charset="-128"/>
                  </a:rPr>
                  <a:t>FINANCIAL</a:t>
                </a:r>
              </a:p>
            </p:txBody>
          </p:sp>
          <p:sp>
            <p:nvSpPr>
              <p:cNvPr id="42" name="TextBox 46">
                <a:extLst>
                  <a:ext uri="{FF2B5EF4-FFF2-40B4-BE49-F238E27FC236}">
                    <a16:creationId xmlns:a16="http://schemas.microsoft.com/office/drawing/2014/main" id="{11B5CE08-D771-4665-86C4-3AC8DBF035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53400" y="1752601"/>
                <a:ext cx="2590800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latin typeface="Times New Roman"/>
                    <a:ea typeface="MS PGothic" panose="020B0600070205080204" pitchFamily="34" charset="-128"/>
                  </a:rPr>
                  <a:t>EMOTIONAL</a:t>
                </a: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EBDCE88-4173-4233-84D5-5890CA5C46CE}"/>
              </a:ext>
            </a:extLst>
          </p:cNvPr>
          <p:cNvSpPr txBox="1"/>
          <p:nvPr/>
        </p:nvSpPr>
        <p:spPr>
          <a:xfrm>
            <a:off x="9075805" y="6389100"/>
            <a:ext cx="39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Adam Saenz, 2019</a:t>
            </a:r>
          </a:p>
        </p:txBody>
      </p:sp>
    </p:spTree>
    <p:extLst>
      <p:ext uri="{BB962C8B-B14F-4D97-AF65-F5344CB8AC3E}">
        <p14:creationId xmlns:p14="http://schemas.microsoft.com/office/powerpoint/2010/main" val="196063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876F-E14C-448A-84CC-A92471CC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8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“The Power of a Teacher”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ADADA3-928A-43EA-8D29-24B630F26CBB}"/>
              </a:ext>
            </a:extLst>
          </p:cNvPr>
          <p:cNvGrpSpPr/>
          <p:nvPr/>
        </p:nvGrpSpPr>
        <p:grpSpPr>
          <a:xfrm>
            <a:off x="1702525" y="1826624"/>
            <a:ext cx="9067800" cy="4562476"/>
            <a:chOff x="1702525" y="1826624"/>
            <a:chExt cx="9067800" cy="456247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17886CC-7AA1-4139-80B5-997A3971714E}"/>
                </a:ext>
              </a:extLst>
            </p:cNvPr>
            <p:cNvGrpSpPr/>
            <p:nvPr/>
          </p:nvGrpSpPr>
          <p:grpSpPr>
            <a:xfrm>
              <a:off x="1702525" y="1826624"/>
              <a:ext cx="9067800" cy="4562476"/>
              <a:chOff x="1695994" y="997132"/>
              <a:chExt cx="9067800" cy="4562476"/>
            </a:xfrm>
          </p:grpSpPr>
          <p:cxnSp>
            <p:nvCxnSpPr>
              <p:cNvPr id="31" name="Straight Connector 15">
                <a:extLst>
                  <a:ext uri="{FF2B5EF4-FFF2-40B4-BE49-F238E27FC236}">
                    <a16:creationId xmlns:a16="http://schemas.microsoft.com/office/drawing/2014/main" id="{8C4FF01E-24F3-4D5D-A76B-D42D3BF3123D}"/>
                  </a:ext>
                </a:extLst>
              </p:cNvPr>
              <p:cNvCxnSpPr>
                <a:cxnSpLocks noChangeShapeType="1"/>
                <a:stCxn id="33" idx="2"/>
              </p:cNvCxnSpPr>
              <p:nvPr/>
            </p:nvCxnSpPr>
            <p:spPr bwMode="auto">
              <a:xfrm flipV="1">
                <a:off x="3905794" y="3130732"/>
                <a:ext cx="2209800" cy="381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E783BC7-6E86-4DFC-A94C-5F8DB10F42C0}"/>
                  </a:ext>
                </a:extLst>
              </p:cNvPr>
              <p:cNvGrpSpPr/>
              <p:nvPr/>
            </p:nvGrpSpPr>
            <p:grpSpPr>
              <a:xfrm>
                <a:off x="1695994" y="997132"/>
                <a:ext cx="9067800" cy="4562476"/>
                <a:chOff x="1676400" y="990600"/>
                <a:chExt cx="9067800" cy="4562476"/>
              </a:xfrm>
            </p:grpSpPr>
            <p:sp>
              <p:nvSpPr>
                <p:cNvPr id="33" name="Oval 4">
                  <a:extLst>
                    <a:ext uri="{FF2B5EF4-FFF2-40B4-BE49-F238E27FC236}">
                      <a16:creationId xmlns:a16="http://schemas.microsoft.com/office/drawing/2014/main" id="{FFC70462-117E-47FB-A66D-19F1BCD6B8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6200" y="1143000"/>
                  <a:ext cx="4419600" cy="40386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dirty="0"/>
                </a:p>
              </p:txBody>
            </p:sp>
            <p:cxnSp>
              <p:nvCxnSpPr>
                <p:cNvPr id="34" name="Straight Connector 6">
                  <a:extLst>
                    <a:ext uri="{FF2B5EF4-FFF2-40B4-BE49-F238E27FC236}">
                      <a16:creationId xmlns:a16="http://schemas.microsoft.com/office/drawing/2014/main" id="{63EFB2DB-E1AE-4B4B-934C-43452C521D7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096000" y="3124200"/>
                  <a:ext cx="1905000" cy="1066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Straight Connector 8">
                  <a:extLst>
                    <a:ext uri="{FF2B5EF4-FFF2-40B4-BE49-F238E27FC236}">
                      <a16:creationId xmlns:a16="http://schemas.microsoft.com/office/drawing/2014/main" id="{04CD72B1-90A7-4712-A717-15BFF0FF0A6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5334000" y="3124200"/>
                  <a:ext cx="762000" cy="1905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Straight Connector 13">
                  <a:extLst>
                    <a:ext uri="{FF2B5EF4-FFF2-40B4-BE49-F238E27FC236}">
                      <a16:creationId xmlns:a16="http://schemas.microsoft.com/office/drawing/2014/main" id="{4122C206-6409-4E34-9F45-E7177439CED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6096000" y="2057400"/>
                  <a:ext cx="1828800" cy="1066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" name="Straight Connector 14">
                  <a:extLst>
                    <a:ext uri="{FF2B5EF4-FFF2-40B4-BE49-F238E27FC236}">
                      <a16:creationId xmlns:a16="http://schemas.microsoft.com/office/drawing/2014/main" id="{24BFC287-81C8-4043-B4E5-6132B1BEA74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410200" y="1219200"/>
                  <a:ext cx="685800" cy="1905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8" name="TextBox 41">
                  <a:extLst>
                    <a:ext uri="{FF2B5EF4-FFF2-40B4-BE49-F238E27FC236}">
                      <a16:creationId xmlns:a16="http://schemas.microsoft.com/office/drawing/2014/main" id="{1584AAE3-31B7-46C7-A66E-FE8AE03826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76400" y="990600"/>
                  <a:ext cx="3276600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dirty="0">
                      <a:latin typeface="Times New Roman"/>
                      <a:ea typeface="MS PGothic" panose="020B0600070205080204" pitchFamily="34" charset="-128"/>
                    </a:rPr>
                    <a:t>OCCUPATIONAL</a:t>
                  </a:r>
                </a:p>
              </p:txBody>
            </p:sp>
            <p:sp>
              <p:nvSpPr>
                <p:cNvPr id="39" name="TextBox 43">
                  <a:extLst>
                    <a:ext uri="{FF2B5EF4-FFF2-40B4-BE49-F238E27FC236}">
                      <a16:creationId xmlns:a16="http://schemas.microsoft.com/office/drawing/2014/main" id="{CA75BAC9-69EB-4641-808B-D3D6DB4619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52600" y="2905126"/>
                  <a:ext cx="2057400" cy="52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dirty="0">
                      <a:latin typeface="Times New Roman"/>
                      <a:ea typeface="MS PGothic" panose="020B0600070205080204" pitchFamily="34" charset="-128"/>
                    </a:rPr>
                    <a:t>PHYSICAL</a:t>
                  </a:r>
                </a:p>
              </p:txBody>
            </p:sp>
            <p:sp>
              <p:nvSpPr>
                <p:cNvPr id="40" name="TextBox 44">
                  <a:extLst>
                    <a:ext uri="{FF2B5EF4-FFF2-40B4-BE49-F238E27FC236}">
                      <a16:creationId xmlns:a16="http://schemas.microsoft.com/office/drawing/2014/main" id="{D64414C5-2D00-4F42-BF56-6149CD6610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8000" y="5029201"/>
                  <a:ext cx="2209800" cy="52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dirty="0">
                      <a:latin typeface="Times New Roman"/>
                      <a:ea typeface="MS PGothic" panose="020B0600070205080204" pitchFamily="34" charset="-128"/>
                    </a:rPr>
                    <a:t>SPIRITUAL</a:t>
                  </a:r>
                </a:p>
              </p:txBody>
            </p:sp>
            <p:sp>
              <p:nvSpPr>
                <p:cNvPr id="41" name="TextBox 45">
                  <a:extLst>
                    <a:ext uri="{FF2B5EF4-FFF2-40B4-BE49-F238E27FC236}">
                      <a16:creationId xmlns:a16="http://schemas.microsoft.com/office/drawing/2014/main" id="{BC65E21C-2FF2-40E6-9C1F-EB33E6F64D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3400" y="4191001"/>
                  <a:ext cx="2590800" cy="52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dirty="0">
                      <a:latin typeface="Times New Roman"/>
                      <a:ea typeface="MS PGothic" panose="020B0600070205080204" pitchFamily="34" charset="-128"/>
                    </a:rPr>
                    <a:t>FINANCIAL</a:t>
                  </a:r>
                </a:p>
              </p:txBody>
            </p:sp>
            <p:sp>
              <p:nvSpPr>
                <p:cNvPr id="42" name="TextBox 46">
                  <a:extLst>
                    <a:ext uri="{FF2B5EF4-FFF2-40B4-BE49-F238E27FC236}">
                      <a16:creationId xmlns:a16="http://schemas.microsoft.com/office/drawing/2014/main" id="{11B5CE08-D771-4665-86C4-3AC8DBF035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3400" y="1752601"/>
                  <a:ext cx="2590800" cy="52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dirty="0">
                      <a:latin typeface="Times New Roman"/>
                      <a:ea typeface="MS PGothic" panose="020B0600070205080204" pitchFamily="34" charset="-128"/>
                    </a:rPr>
                    <a:t>EMOTIONAL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EC863F4-3AA3-4A5D-A009-A6388DB471D1}"/>
                </a:ext>
              </a:extLst>
            </p:cNvPr>
            <p:cNvGrpSpPr/>
            <p:nvPr/>
          </p:nvGrpSpPr>
          <p:grpSpPr>
            <a:xfrm>
              <a:off x="3912325" y="2055224"/>
              <a:ext cx="4152900" cy="3859668"/>
              <a:chOff x="3912325" y="2055224"/>
              <a:chExt cx="4152900" cy="3859668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68A85239-7714-42D8-80D1-E14E506171D7}"/>
                  </a:ext>
                </a:extLst>
              </p:cNvPr>
              <p:cNvCxnSpPr/>
              <p:nvPr/>
            </p:nvCxnSpPr>
            <p:spPr>
              <a:xfrm>
                <a:off x="5436325" y="2055224"/>
                <a:ext cx="2514600" cy="838200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28D42571-5015-4021-87E6-85F91E8E6C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0925" y="2893424"/>
                <a:ext cx="76200" cy="2171700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E1D0435-D1CB-4124-B68D-9097C9A666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2025" y="5060909"/>
                <a:ext cx="2743200" cy="800102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2D9CBCA-C0B5-438A-B3CB-F47A2AB2C1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2325" y="2093324"/>
                <a:ext cx="1524000" cy="1916568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41BDAAD-EB6E-424D-B601-4CBE555403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2325" y="4047992"/>
                <a:ext cx="1447800" cy="1866900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4A19069-7B88-4A56-BA15-A0933CB1FD90}"/>
              </a:ext>
            </a:extLst>
          </p:cNvPr>
          <p:cNvSpPr txBox="1"/>
          <p:nvPr/>
        </p:nvSpPr>
        <p:spPr>
          <a:xfrm>
            <a:off x="9150725" y="6404294"/>
            <a:ext cx="39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Adam Saenz, 2019</a:t>
            </a:r>
          </a:p>
        </p:txBody>
      </p:sp>
    </p:spTree>
    <p:extLst>
      <p:ext uri="{BB962C8B-B14F-4D97-AF65-F5344CB8AC3E}">
        <p14:creationId xmlns:p14="http://schemas.microsoft.com/office/powerpoint/2010/main" val="182026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876F-E14C-448A-84CC-A92471CC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8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“The Power of a Teacher”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ADADA3-928A-43EA-8D29-24B630F26CBB}"/>
              </a:ext>
            </a:extLst>
          </p:cNvPr>
          <p:cNvGrpSpPr/>
          <p:nvPr/>
        </p:nvGrpSpPr>
        <p:grpSpPr>
          <a:xfrm>
            <a:off x="1702525" y="1826624"/>
            <a:ext cx="9067800" cy="4562476"/>
            <a:chOff x="1702525" y="1826624"/>
            <a:chExt cx="9067800" cy="456247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17886CC-7AA1-4139-80B5-997A3971714E}"/>
                </a:ext>
              </a:extLst>
            </p:cNvPr>
            <p:cNvGrpSpPr/>
            <p:nvPr/>
          </p:nvGrpSpPr>
          <p:grpSpPr>
            <a:xfrm>
              <a:off x="1702525" y="1826624"/>
              <a:ext cx="9067800" cy="4562476"/>
              <a:chOff x="1695994" y="997132"/>
              <a:chExt cx="9067800" cy="4562476"/>
            </a:xfrm>
          </p:grpSpPr>
          <p:cxnSp>
            <p:nvCxnSpPr>
              <p:cNvPr id="31" name="Straight Connector 15">
                <a:extLst>
                  <a:ext uri="{FF2B5EF4-FFF2-40B4-BE49-F238E27FC236}">
                    <a16:creationId xmlns:a16="http://schemas.microsoft.com/office/drawing/2014/main" id="{8C4FF01E-24F3-4D5D-A76B-D42D3BF3123D}"/>
                  </a:ext>
                </a:extLst>
              </p:cNvPr>
              <p:cNvCxnSpPr>
                <a:cxnSpLocks noChangeShapeType="1"/>
                <a:stCxn id="33" idx="2"/>
              </p:cNvCxnSpPr>
              <p:nvPr/>
            </p:nvCxnSpPr>
            <p:spPr bwMode="auto">
              <a:xfrm flipV="1">
                <a:off x="3905794" y="3130732"/>
                <a:ext cx="2209800" cy="381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E783BC7-6E86-4DFC-A94C-5F8DB10F42C0}"/>
                  </a:ext>
                </a:extLst>
              </p:cNvPr>
              <p:cNvGrpSpPr/>
              <p:nvPr/>
            </p:nvGrpSpPr>
            <p:grpSpPr>
              <a:xfrm>
                <a:off x="1695994" y="997132"/>
                <a:ext cx="9067800" cy="4562476"/>
                <a:chOff x="1676400" y="990600"/>
                <a:chExt cx="9067800" cy="4562476"/>
              </a:xfrm>
            </p:grpSpPr>
            <p:sp>
              <p:nvSpPr>
                <p:cNvPr id="33" name="Oval 4">
                  <a:extLst>
                    <a:ext uri="{FF2B5EF4-FFF2-40B4-BE49-F238E27FC236}">
                      <a16:creationId xmlns:a16="http://schemas.microsoft.com/office/drawing/2014/main" id="{FFC70462-117E-47FB-A66D-19F1BCD6B8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6200" y="1143000"/>
                  <a:ext cx="4419600" cy="40386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dirty="0"/>
                </a:p>
              </p:txBody>
            </p:sp>
            <p:cxnSp>
              <p:nvCxnSpPr>
                <p:cNvPr id="34" name="Straight Connector 6">
                  <a:extLst>
                    <a:ext uri="{FF2B5EF4-FFF2-40B4-BE49-F238E27FC236}">
                      <a16:creationId xmlns:a16="http://schemas.microsoft.com/office/drawing/2014/main" id="{63EFB2DB-E1AE-4B4B-934C-43452C521D7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096000" y="3124200"/>
                  <a:ext cx="1905000" cy="1066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Straight Connector 8">
                  <a:extLst>
                    <a:ext uri="{FF2B5EF4-FFF2-40B4-BE49-F238E27FC236}">
                      <a16:creationId xmlns:a16="http://schemas.microsoft.com/office/drawing/2014/main" id="{04CD72B1-90A7-4712-A717-15BFF0FF0A6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5334000" y="3124200"/>
                  <a:ext cx="762000" cy="1905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Straight Connector 13">
                  <a:extLst>
                    <a:ext uri="{FF2B5EF4-FFF2-40B4-BE49-F238E27FC236}">
                      <a16:creationId xmlns:a16="http://schemas.microsoft.com/office/drawing/2014/main" id="{4122C206-6409-4E34-9F45-E7177439CED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6096000" y="2057400"/>
                  <a:ext cx="1828800" cy="1066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" name="Straight Connector 14">
                  <a:extLst>
                    <a:ext uri="{FF2B5EF4-FFF2-40B4-BE49-F238E27FC236}">
                      <a16:creationId xmlns:a16="http://schemas.microsoft.com/office/drawing/2014/main" id="{24BFC287-81C8-4043-B4E5-6132B1BEA74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410200" y="1219200"/>
                  <a:ext cx="685800" cy="1905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8" name="TextBox 41">
                  <a:extLst>
                    <a:ext uri="{FF2B5EF4-FFF2-40B4-BE49-F238E27FC236}">
                      <a16:creationId xmlns:a16="http://schemas.microsoft.com/office/drawing/2014/main" id="{1584AAE3-31B7-46C7-A66E-FE8AE03826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76400" y="990600"/>
                  <a:ext cx="3276600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dirty="0">
                      <a:latin typeface="Times New Roman"/>
                      <a:ea typeface="MS PGothic" panose="020B0600070205080204" pitchFamily="34" charset="-128"/>
                    </a:rPr>
                    <a:t>OCCUPATIONAL</a:t>
                  </a:r>
                </a:p>
              </p:txBody>
            </p:sp>
            <p:sp>
              <p:nvSpPr>
                <p:cNvPr id="39" name="TextBox 43">
                  <a:extLst>
                    <a:ext uri="{FF2B5EF4-FFF2-40B4-BE49-F238E27FC236}">
                      <a16:creationId xmlns:a16="http://schemas.microsoft.com/office/drawing/2014/main" id="{CA75BAC9-69EB-4641-808B-D3D6DB4619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52600" y="2905126"/>
                  <a:ext cx="2057400" cy="52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dirty="0">
                      <a:latin typeface="Times New Roman"/>
                      <a:ea typeface="MS PGothic" panose="020B0600070205080204" pitchFamily="34" charset="-128"/>
                    </a:rPr>
                    <a:t>PHYSICAL</a:t>
                  </a:r>
                </a:p>
              </p:txBody>
            </p:sp>
            <p:sp>
              <p:nvSpPr>
                <p:cNvPr id="40" name="TextBox 44">
                  <a:extLst>
                    <a:ext uri="{FF2B5EF4-FFF2-40B4-BE49-F238E27FC236}">
                      <a16:creationId xmlns:a16="http://schemas.microsoft.com/office/drawing/2014/main" id="{D64414C5-2D00-4F42-BF56-6149CD6610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8000" y="5029201"/>
                  <a:ext cx="2209800" cy="52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dirty="0">
                      <a:latin typeface="Times New Roman"/>
                      <a:ea typeface="MS PGothic" panose="020B0600070205080204" pitchFamily="34" charset="-128"/>
                    </a:rPr>
                    <a:t>SPIRITUAL</a:t>
                  </a:r>
                </a:p>
              </p:txBody>
            </p:sp>
            <p:sp>
              <p:nvSpPr>
                <p:cNvPr id="41" name="TextBox 45">
                  <a:extLst>
                    <a:ext uri="{FF2B5EF4-FFF2-40B4-BE49-F238E27FC236}">
                      <a16:creationId xmlns:a16="http://schemas.microsoft.com/office/drawing/2014/main" id="{BC65E21C-2FF2-40E6-9C1F-EB33E6F64D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3400" y="4191001"/>
                  <a:ext cx="2590800" cy="52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dirty="0">
                      <a:latin typeface="Times New Roman"/>
                      <a:ea typeface="MS PGothic" panose="020B0600070205080204" pitchFamily="34" charset="-128"/>
                    </a:rPr>
                    <a:t>FINANCIAL</a:t>
                  </a:r>
                </a:p>
              </p:txBody>
            </p:sp>
            <p:sp>
              <p:nvSpPr>
                <p:cNvPr id="42" name="TextBox 46">
                  <a:extLst>
                    <a:ext uri="{FF2B5EF4-FFF2-40B4-BE49-F238E27FC236}">
                      <a16:creationId xmlns:a16="http://schemas.microsoft.com/office/drawing/2014/main" id="{11B5CE08-D771-4665-86C4-3AC8DBF035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3400" y="1752601"/>
                  <a:ext cx="2590800" cy="52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dirty="0">
                      <a:latin typeface="Times New Roman"/>
                      <a:ea typeface="MS PGothic" panose="020B0600070205080204" pitchFamily="34" charset="-128"/>
                    </a:rPr>
                    <a:t>EMOTIONAL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EC863F4-3AA3-4A5D-A009-A6388DB471D1}"/>
                </a:ext>
              </a:extLst>
            </p:cNvPr>
            <p:cNvGrpSpPr/>
            <p:nvPr/>
          </p:nvGrpSpPr>
          <p:grpSpPr>
            <a:xfrm>
              <a:off x="3912325" y="2055224"/>
              <a:ext cx="4152900" cy="3859668"/>
              <a:chOff x="3912325" y="2055224"/>
              <a:chExt cx="4152900" cy="3859668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68A85239-7714-42D8-80D1-E14E506171D7}"/>
                  </a:ext>
                </a:extLst>
              </p:cNvPr>
              <p:cNvCxnSpPr/>
              <p:nvPr/>
            </p:nvCxnSpPr>
            <p:spPr>
              <a:xfrm>
                <a:off x="5436325" y="2055224"/>
                <a:ext cx="2514600" cy="838200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28D42571-5015-4021-87E6-85F91E8E6C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0925" y="2893424"/>
                <a:ext cx="76200" cy="2171700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E1D0435-D1CB-4124-B68D-9097C9A666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2025" y="5060909"/>
                <a:ext cx="2743200" cy="800102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2D9CBCA-C0B5-438A-B3CB-F47A2AB2C1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2325" y="2093324"/>
                <a:ext cx="1524000" cy="1916568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41BDAAD-EB6E-424D-B601-4CBE555403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2325" y="4047992"/>
                <a:ext cx="1447800" cy="1866900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0353EE-648F-4F79-9C95-7712179578DA}"/>
              </a:ext>
            </a:extLst>
          </p:cNvPr>
          <p:cNvCxnSpPr>
            <a:cxnSpLocks/>
          </p:cNvCxnSpPr>
          <p:nvPr/>
        </p:nvCxnSpPr>
        <p:spPr>
          <a:xfrm>
            <a:off x="5532759" y="2285853"/>
            <a:ext cx="941519" cy="14699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CFEFFF-1B6B-4990-B562-58BFF817C1B8}"/>
              </a:ext>
            </a:extLst>
          </p:cNvPr>
          <p:cNvCxnSpPr>
            <a:cxnSpLocks/>
          </p:cNvCxnSpPr>
          <p:nvPr/>
        </p:nvCxnSpPr>
        <p:spPr>
          <a:xfrm>
            <a:off x="6474278" y="3782312"/>
            <a:ext cx="505641" cy="6519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7340597-E310-4BA9-A1E8-A4BAC14BEED8}"/>
              </a:ext>
            </a:extLst>
          </p:cNvPr>
          <p:cNvCxnSpPr>
            <a:cxnSpLocks/>
          </p:cNvCxnSpPr>
          <p:nvPr/>
        </p:nvCxnSpPr>
        <p:spPr>
          <a:xfrm flipV="1">
            <a:off x="5464628" y="4402457"/>
            <a:ext cx="1504950" cy="10662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83F61E-1172-4152-BE6A-5DB92795A193}"/>
              </a:ext>
            </a:extLst>
          </p:cNvPr>
          <p:cNvCxnSpPr>
            <a:cxnSpLocks/>
          </p:cNvCxnSpPr>
          <p:nvPr/>
        </p:nvCxnSpPr>
        <p:spPr>
          <a:xfrm>
            <a:off x="5293898" y="3990892"/>
            <a:ext cx="189780" cy="14510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5B9CA5E-D4EC-406E-ACFD-8C2F36A4C286}"/>
              </a:ext>
            </a:extLst>
          </p:cNvPr>
          <p:cNvCxnSpPr>
            <a:cxnSpLocks/>
          </p:cNvCxnSpPr>
          <p:nvPr/>
        </p:nvCxnSpPr>
        <p:spPr>
          <a:xfrm flipH="1">
            <a:off x="5293898" y="2297471"/>
            <a:ext cx="274593" cy="16627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372B04F-EB92-4915-9328-CE4F2191829F}"/>
              </a:ext>
            </a:extLst>
          </p:cNvPr>
          <p:cNvSpPr txBox="1"/>
          <p:nvPr/>
        </p:nvSpPr>
        <p:spPr>
          <a:xfrm>
            <a:off x="9070043" y="6404294"/>
            <a:ext cx="39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Adam Saenz, 2019</a:t>
            </a:r>
          </a:p>
        </p:txBody>
      </p:sp>
    </p:spTree>
    <p:extLst>
      <p:ext uri="{BB962C8B-B14F-4D97-AF65-F5344CB8AC3E}">
        <p14:creationId xmlns:p14="http://schemas.microsoft.com/office/powerpoint/2010/main" val="900041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3D8F939-2A8C-4549-B287-8A185AFA1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C000"/>
                </a:solidFill>
              </a:rPr>
              <a:t>What is occupational well-being?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7C970BE-3A84-4191-92E9-6FEB6BF443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251076"/>
            <a:ext cx="8229600" cy="430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800" dirty="0"/>
              <a:t>The keys:</a:t>
            </a:r>
          </a:p>
          <a:p>
            <a:pPr lvl="1"/>
            <a:r>
              <a:rPr lang="en-US" altLang="en-US" sz="3600" dirty="0"/>
              <a:t>Professional community</a:t>
            </a:r>
          </a:p>
          <a:p>
            <a:pPr lvl="1"/>
            <a:r>
              <a:rPr lang="en-US" altLang="en-US" sz="3600" dirty="0"/>
              <a:t>Set boundaries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5AC1B-4CEE-4D40-83E3-5182C0CBD201}"/>
              </a:ext>
            </a:extLst>
          </p:cNvPr>
          <p:cNvSpPr txBox="1"/>
          <p:nvPr/>
        </p:nvSpPr>
        <p:spPr>
          <a:xfrm>
            <a:off x="9049871" y="6309439"/>
            <a:ext cx="39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Adam Saenz, 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C903F6D-4789-40BF-BB56-B41964ADA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C000"/>
                </a:solidFill>
              </a:rPr>
              <a:t>What is emotional well-being?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F3FC797-4BEC-4879-B67F-DEC1784721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251076"/>
            <a:ext cx="8229600" cy="43021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dirty="0"/>
              <a:t>The keys:</a:t>
            </a:r>
          </a:p>
          <a:p>
            <a:pPr lvl="1"/>
            <a:r>
              <a:rPr lang="en-US" altLang="en-US" sz="3600" dirty="0"/>
              <a:t>To experience and appropriately express emotions</a:t>
            </a:r>
          </a:p>
          <a:p>
            <a:pPr marL="457200" lvl="1" indent="0">
              <a:buNone/>
            </a:pPr>
            <a:endParaRPr lang="en-US" altLang="en-US" sz="3600" dirty="0"/>
          </a:p>
          <a:p>
            <a:pPr lvl="1"/>
            <a:r>
              <a:rPr lang="en-US" altLang="en-US" sz="3600" dirty="0"/>
              <a:t>Practice extending and requesting forgiveness</a:t>
            </a:r>
          </a:p>
          <a:p>
            <a:pPr lvl="2"/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80DEB-C974-41B4-8EB1-0A163EB70FEA}"/>
              </a:ext>
            </a:extLst>
          </p:cNvPr>
          <p:cNvSpPr txBox="1"/>
          <p:nvPr/>
        </p:nvSpPr>
        <p:spPr>
          <a:xfrm>
            <a:off x="8996084" y="6368535"/>
            <a:ext cx="39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Adam Saenz, 2019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034495A-D68D-43FD-91D0-11869C25B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C000"/>
                </a:solidFill>
              </a:rPr>
              <a:t>What is financial well-being?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4C05C73-C655-4544-8819-D66432FFB3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251076"/>
            <a:ext cx="8229600" cy="430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dirty="0"/>
              <a:t>The keys</a:t>
            </a:r>
          </a:p>
          <a:p>
            <a:pPr lvl="1"/>
            <a:r>
              <a:rPr lang="en-US" altLang="en-US" sz="3600" dirty="0"/>
              <a:t>Identify external factors that impact your relationship with money.</a:t>
            </a:r>
          </a:p>
          <a:p>
            <a:pPr marL="457200" lvl="1" indent="0">
              <a:buNone/>
            </a:pPr>
            <a:endParaRPr lang="en-US" altLang="en-US" sz="3600" dirty="0"/>
          </a:p>
          <a:p>
            <a:pPr lvl="1"/>
            <a:r>
              <a:rPr lang="en-US" altLang="en-US" sz="3600" dirty="0"/>
              <a:t>Identify internal factors that impact your relationship with money.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53550-811B-49F2-A611-2DB7F0305473}"/>
              </a:ext>
            </a:extLst>
          </p:cNvPr>
          <p:cNvSpPr txBox="1"/>
          <p:nvPr/>
        </p:nvSpPr>
        <p:spPr>
          <a:xfrm>
            <a:off x="8901954" y="6368535"/>
            <a:ext cx="39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Adam Saenz, 2019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21C575D-51CA-4567-B19F-ABE4902AB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C000"/>
                </a:solidFill>
              </a:rPr>
              <a:t>What is spiritual well-being?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4DF85B0-9C39-4E58-9606-236E4C5AE5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251076"/>
            <a:ext cx="8229600" cy="430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000" dirty="0"/>
              <a:t>The keys</a:t>
            </a:r>
          </a:p>
          <a:p>
            <a:pPr lvl="1"/>
            <a:r>
              <a:rPr lang="en-US" altLang="en-US" sz="3600" dirty="0"/>
              <a:t>Link decision making with life values.</a:t>
            </a:r>
          </a:p>
          <a:p>
            <a:pPr marL="457200" lvl="1" indent="0">
              <a:buNone/>
            </a:pPr>
            <a:endParaRPr lang="en-US" altLang="en-US" sz="3600" dirty="0"/>
          </a:p>
          <a:p>
            <a:pPr lvl="1"/>
            <a:r>
              <a:rPr lang="en-US" altLang="en-US" sz="3600" dirty="0"/>
              <a:t>Share life with like-minded individuals.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6D925F-DB0D-4A05-9836-E1DC788AE405}"/>
              </a:ext>
            </a:extLst>
          </p:cNvPr>
          <p:cNvSpPr txBox="1"/>
          <p:nvPr/>
        </p:nvSpPr>
        <p:spPr>
          <a:xfrm>
            <a:off x="8949019" y="6282545"/>
            <a:ext cx="39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Adam Saenz, 2019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F365F16-09D0-4045-969C-EFAD543AA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C000"/>
                </a:solidFill>
              </a:rPr>
              <a:t>What is physical well-being?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CF4B134-A18D-428A-8CC7-07D5B6558B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251076"/>
            <a:ext cx="8229600" cy="43021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/>
              <a:t>The keys</a:t>
            </a:r>
          </a:p>
          <a:p>
            <a:pPr lvl="1"/>
            <a:r>
              <a:rPr lang="en-US" altLang="en-US" sz="3600" dirty="0"/>
              <a:t>Practice good nutrition</a:t>
            </a:r>
          </a:p>
          <a:p>
            <a:pPr lvl="1"/>
            <a:r>
              <a:rPr lang="en-US" altLang="en-US" sz="3600" dirty="0"/>
              <a:t>Get 20 minutes of exercise a day. </a:t>
            </a:r>
          </a:p>
          <a:p>
            <a:pPr lvl="1"/>
            <a:r>
              <a:rPr lang="en-US" altLang="en-US" sz="3600" dirty="0"/>
              <a:t>Sleep well.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01FEA-C523-492D-843B-703E5F328370}"/>
              </a:ext>
            </a:extLst>
          </p:cNvPr>
          <p:cNvSpPr txBox="1"/>
          <p:nvPr/>
        </p:nvSpPr>
        <p:spPr>
          <a:xfrm>
            <a:off x="8875060" y="6295992"/>
            <a:ext cx="39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Adam Saenz,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CF3D78-7EF7-428D-B5C6-F70CD1489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5" r="-3" b="6923"/>
          <a:stretch/>
        </p:blipFill>
        <p:spPr>
          <a:xfrm>
            <a:off x="3793813" y="744344"/>
            <a:ext cx="4627646" cy="4627648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7E1652-CBC6-46CF-A810-8A212F046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586"/>
          <a:stretch/>
        </p:blipFill>
        <p:spPr>
          <a:xfrm>
            <a:off x="1319706" y="1757695"/>
            <a:ext cx="2590737" cy="2926956"/>
          </a:xfrm>
          <a:custGeom>
            <a:avLst/>
            <a:gdLst>
              <a:gd name="connsiteX0" fmla="*/ 1463478 w 2590737"/>
              <a:gd name="connsiteY0" fmla="*/ 0 h 2926956"/>
              <a:gd name="connsiteX1" fmla="*/ 2498313 w 2590737"/>
              <a:gd name="connsiteY1" fmla="*/ 428643 h 2926956"/>
              <a:gd name="connsiteX2" fmla="*/ 2501029 w 2590737"/>
              <a:gd name="connsiteY2" fmla="*/ 431631 h 2926956"/>
              <a:gd name="connsiteX3" fmla="*/ 2445696 w 2590737"/>
              <a:gd name="connsiteY3" fmla="*/ 582811 h 2926956"/>
              <a:gd name="connsiteX4" fmla="*/ 2335437 w 2590737"/>
              <a:gd name="connsiteY4" fmla="*/ 1312109 h 2926956"/>
              <a:gd name="connsiteX5" fmla="*/ 2528166 w 2590737"/>
              <a:gd name="connsiteY5" fmla="*/ 2266732 h 2926956"/>
              <a:gd name="connsiteX6" fmla="*/ 2590737 w 2590737"/>
              <a:gd name="connsiteY6" fmla="*/ 2396622 h 2926956"/>
              <a:gd name="connsiteX7" fmla="*/ 2498313 w 2590737"/>
              <a:gd name="connsiteY7" fmla="*/ 2498313 h 2926956"/>
              <a:gd name="connsiteX8" fmla="*/ 1463478 w 2590737"/>
              <a:gd name="connsiteY8" fmla="*/ 2926956 h 2926956"/>
              <a:gd name="connsiteX9" fmla="*/ 0 w 2590737"/>
              <a:gd name="connsiteY9" fmla="*/ 1463478 h 2926956"/>
              <a:gd name="connsiteX10" fmla="*/ 1463478 w 2590737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74C3AC-D572-418F-A22D-255CB79EA1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r="2" b="19551"/>
          <a:stretch/>
        </p:blipFill>
        <p:spPr>
          <a:xfrm>
            <a:off x="8297994" y="1757695"/>
            <a:ext cx="2577829" cy="2926956"/>
          </a:xfrm>
          <a:custGeom>
            <a:avLst/>
            <a:gdLst>
              <a:gd name="connsiteX0" fmla="*/ 1114351 w 2577829"/>
              <a:gd name="connsiteY0" fmla="*/ 0 h 2926956"/>
              <a:gd name="connsiteX1" fmla="*/ 2577829 w 2577829"/>
              <a:gd name="connsiteY1" fmla="*/ 1463478 h 2926956"/>
              <a:gd name="connsiteX2" fmla="*/ 1114351 w 2577829"/>
              <a:gd name="connsiteY2" fmla="*/ 2926956 h 2926956"/>
              <a:gd name="connsiteX3" fmla="*/ 79516 w 2577829"/>
              <a:gd name="connsiteY3" fmla="*/ 2498313 h 2926956"/>
              <a:gd name="connsiteX4" fmla="*/ 0 w 2577829"/>
              <a:gd name="connsiteY4" fmla="*/ 2410824 h 2926956"/>
              <a:gd name="connsiteX5" fmla="*/ 69413 w 2577829"/>
              <a:gd name="connsiteY5" fmla="*/ 2266732 h 2926956"/>
              <a:gd name="connsiteX6" fmla="*/ 262142 w 2577829"/>
              <a:gd name="connsiteY6" fmla="*/ 1312109 h 2926956"/>
              <a:gd name="connsiteX7" fmla="*/ 151883 w 2577829"/>
              <a:gd name="connsiteY7" fmla="*/ 582811 h 2926956"/>
              <a:gd name="connsiteX8" fmla="*/ 91478 w 2577829"/>
              <a:gd name="connsiteY8" fmla="*/ 417771 h 2926956"/>
              <a:gd name="connsiteX9" fmla="*/ 183443 w 2577829"/>
              <a:gd name="connsiteY9" fmla="*/ 334187 h 2926956"/>
              <a:gd name="connsiteX10" fmla="*/ 1114351 w 2577829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7899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1501041-D766-418A-B803-E309A43EE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0980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FFC000"/>
                </a:solidFill>
              </a:rPr>
              <a:t>How well are </a:t>
            </a:r>
            <a:r>
              <a:rPr lang="en-US" altLang="en-US" i="1" dirty="0">
                <a:solidFill>
                  <a:srgbClr val="FFC000"/>
                </a:solidFill>
              </a:rPr>
              <a:t>YOU</a:t>
            </a:r>
            <a:r>
              <a:rPr lang="en-US" altLang="en-US" dirty="0">
                <a:solidFill>
                  <a:srgbClr val="FFC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876F-E14C-448A-84CC-A92471CC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8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“The Power of a Teacher”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ADADA3-928A-43EA-8D29-24B630F26CBB}"/>
              </a:ext>
            </a:extLst>
          </p:cNvPr>
          <p:cNvGrpSpPr/>
          <p:nvPr/>
        </p:nvGrpSpPr>
        <p:grpSpPr>
          <a:xfrm>
            <a:off x="1702525" y="1826624"/>
            <a:ext cx="9067800" cy="4562476"/>
            <a:chOff x="1702525" y="1826624"/>
            <a:chExt cx="9067800" cy="456247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17886CC-7AA1-4139-80B5-997A3971714E}"/>
                </a:ext>
              </a:extLst>
            </p:cNvPr>
            <p:cNvGrpSpPr/>
            <p:nvPr/>
          </p:nvGrpSpPr>
          <p:grpSpPr>
            <a:xfrm>
              <a:off x="1702525" y="1826624"/>
              <a:ext cx="9067800" cy="4562476"/>
              <a:chOff x="1695994" y="997132"/>
              <a:chExt cx="9067800" cy="4562476"/>
            </a:xfrm>
          </p:grpSpPr>
          <p:cxnSp>
            <p:nvCxnSpPr>
              <p:cNvPr id="31" name="Straight Connector 15">
                <a:extLst>
                  <a:ext uri="{FF2B5EF4-FFF2-40B4-BE49-F238E27FC236}">
                    <a16:creationId xmlns:a16="http://schemas.microsoft.com/office/drawing/2014/main" id="{8C4FF01E-24F3-4D5D-A76B-D42D3BF3123D}"/>
                  </a:ext>
                </a:extLst>
              </p:cNvPr>
              <p:cNvCxnSpPr>
                <a:cxnSpLocks noChangeShapeType="1"/>
                <a:stCxn id="33" idx="2"/>
              </p:cNvCxnSpPr>
              <p:nvPr/>
            </p:nvCxnSpPr>
            <p:spPr bwMode="auto">
              <a:xfrm flipV="1">
                <a:off x="3905794" y="3130732"/>
                <a:ext cx="2209800" cy="381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E783BC7-6E86-4DFC-A94C-5F8DB10F42C0}"/>
                  </a:ext>
                </a:extLst>
              </p:cNvPr>
              <p:cNvGrpSpPr/>
              <p:nvPr/>
            </p:nvGrpSpPr>
            <p:grpSpPr>
              <a:xfrm>
                <a:off x="1695994" y="997132"/>
                <a:ext cx="9067800" cy="4562476"/>
                <a:chOff x="1676400" y="990600"/>
                <a:chExt cx="9067800" cy="4562476"/>
              </a:xfrm>
            </p:grpSpPr>
            <p:sp>
              <p:nvSpPr>
                <p:cNvPr id="33" name="Oval 4">
                  <a:extLst>
                    <a:ext uri="{FF2B5EF4-FFF2-40B4-BE49-F238E27FC236}">
                      <a16:creationId xmlns:a16="http://schemas.microsoft.com/office/drawing/2014/main" id="{FFC70462-117E-47FB-A66D-19F1BCD6B8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6200" y="1143000"/>
                  <a:ext cx="4419600" cy="40386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dirty="0"/>
                </a:p>
              </p:txBody>
            </p:sp>
            <p:cxnSp>
              <p:nvCxnSpPr>
                <p:cNvPr id="34" name="Straight Connector 6">
                  <a:extLst>
                    <a:ext uri="{FF2B5EF4-FFF2-40B4-BE49-F238E27FC236}">
                      <a16:creationId xmlns:a16="http://schemas.microsoft.com/office/drawing/2014/main" id="{63EFB2DB-E1AE-4B4B-934C-43452C521D7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096000" y="3124200"/>
                  <a:ext cx="1905000" cy="1066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Straight Connector 8">
                  <a:extLst>
                    <a:ext uri="{FF2B5EF4-FFF2-40B4-BE49-F238E27FC236}">
                      <a16:creationId xmlns:a16="http://schemas.microsoft.com/office/drawing/2014/main" id="{04CD72B1-90A7-4712-A717-15BFF0FF0A6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5334000" y="3124200"/>
                  <a:ext cx="762000" cy="1905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Straight Connector 13">
                  <a:extLst>
                    <a:ext uri="{FF2B5EF4-FFF2-40B4-BE49-F238E27FC236}">
                      <a16:creationId xmlns:a16="http://schemas.microsoft.com/office/drawing/2014/main" id="{4122C206-6409-4E34-9F45-E7177439CED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6096000" y="2057400"/>
                  <a:ext cx="1828800" cy="1066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" name="Straight Connector 14">
                  <a:extLst>
                    <a:ext uri="{FF2B5EF4-FFF2-40B4-BE49-F238E27FC236}">
                      <a16:creationId xmlns:a16="http://schemas.microsoft.com/office/drawing/2014/main" id="{24BFC287-81C8-4043-B4E5-6132B1BEA74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410200" y="1219200"/>
                  <a:ext cx="685800" cy="1905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8" name="TextBox 41">
                  <a:extLst>
                    <a:ext uri="{FF2B5EF4-FFF2-40B4-BE49-F238E27FC236}">
                      <a16:creationId xmlns:a16="http://schemas.microsoft.com/office/drawing/2014/main" id="{1584AAE3-31B7-46C7-A66E-FE8AE03826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76400" y="990600"/>
                  <a:ext cx="3276600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dirty="0">
                      <a:latin typeface="Times New Roman"/>
                      <a:ea typeface="MS PGothic" panose="020B0600070205080204" pitchFamily="34" charset="-128"/>
                    </a:rPr>
                    <a:t>OCCUPATIONAL</a:t>
                  </a:r>
                </a:p>
              </p:txBody>
            </p:sp>
            <p:sp>
              <p:nvSpPr>
                <p:cNvPr id="39" name="TextBox 43">
                  <a:extLst>
                    <a:ext uri="{FF2B5EF4-FFF2-40B4-BE49-F238E27FC236}">
                      <a16:creationId xmlns:a16="http://schemas.microsoft.com/office/drawing/2014/main" id="{CA75BAC9-69EB-4641-808B-D3D6DB4619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52600" y="2905126"/>
                  <a:ext cx="2057400" cy="52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dirty="0">
                      <a:latin typeface="Times New Roman"/>
                      <a:ea typeface="MS PGothic" panose="020B0600070205080204" pitchFamily="34" charset="-128"/>
                    </a:rPr>
                    <a:t>PHYSICAL</a:t>
                  </a:r>
                </a:p>
              </p:txBody>
            </p:sp>
            <p:sp>
              <p:nvSpPr>
                <p:cNvPr id="40" name="TextBox 44">
                  <a:extLst>
                    <a:ext uri="{FF2B5EF4-FFF2-40B4-BE49-F238E27FC236}">
                      <a16:creationId xmlns:a16="http://schemas.microsoft.com/office/drawing/2014/main" id="{D64414C5-2D00-4F42-BF56-6149CD6610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8000" y="5029201"/>
                  <a:ext cx="2209800" cy="52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dirty="0">
                      <a:latin typeface="Times New Roman"/>
                      <a:ea typeface="MS PGothic" panose="020B0600070205080204" pitchFamily="34" charset="-128"/>
                    </a:rPr>
                    <a:t>SPIRITUAL</a:t>
                  </a:r>
                </a:p>
              </p:txBody>
            </p:sp>
            <p:sp>
              <p:nvSpPr>
                <p:cNvPr id="41" name="TextBox 45">
                  <a:extLst>
                    <a:ext uri="{FF2B5EF4-FFF2-40B4-BE49-F238E27FC236}">
                      <a16:creationId xmlns:a16="http://schemas.microsoft.com/office/drawing/2014/main" id="{BC65E21C-2FF2-40E6-9C1F-EB33E6F64D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3400" y="4191001"/>
                  <a:ext cx="2590800" cy="52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dirty="0">
                      <a:latin typeface="Times New Roman"/>
                      <a:ea typeface="MS PGothic" panose="020B0600070205080204" pitchFamily="34" charset="-128"/>
                    </a:rPr>
                    <a:t>FINANCIAL</a:t>
                  </a:r>
                </a:p>
              </p:txBody>
            </p:sp>
            <p:sp>
              <p:nvSpPr>
                <p:cNvPr id="42" name="TextBox 46">
                  <a:extLst>
                    <a:ext uri="{FF2B5EF4-FFF2-40B4-BE49-F238E27FC236}">
                      <a16:creationId xmlns:a16="http://schemas.microsoft.com/office/drawing/2014/main" id="{11B5CE08-D771-4665-86C4-3AC8DBF035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3400" y="1752601"/>
                  <a:ext cx="2590800" cy="52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dirty="0">
                      <a:latin typeface="Times New Roman"/>
                      <a:ea typeface="MS PGothic" panose="020B0600070205080204" pitchFamily="34" charset="-128"/>
                    </a:rPr>
                    <a:t>EMOTIONAL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EC863F4-3AA3-4A5D-A009-A6388DB471D1}"/>
                </a:ext>
              </a:extLst>
            </p:cNvPr>
            <p:cNvGrpSpPr/>
            <p:nvPr/>
          </p:nvGrpSpPr>
          <p:grpSpPr>
            <a:xfrm>
              <a:off x="3912325" y="2055224"/>
              <a:ext cx="4152900" cy="3859668"/>
              <a:chOff x="3912325" y="2055224"/>
              <a:chExt cx="4152900" cy="3859668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68A85239-7714-42D8-80D1-E14E506171D7}"/>
                  </a:ext>
                </a:extLst>
              </p:cNvPr>
              <p:cNvCxnSpPr/>
              <p:nvPr/>
            </p:nvCxnSpPr>
            <p:spPr>
              <a:xfrm>
                <a:off x="5436325" y="2055224"/>
                <a:ext cx="2514600" cy="838200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28D42571-5015-4021-87E6-85F91E8E6C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0925" y="2893424"/>
                <a:ext cx="76200" cy="2171700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E1D0435-D1CB-4124-B68D-9097C9A666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2025" y="5060909"/>
                <a:ext cx="2743200" cy="800102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2D9CBCA-C0B5-438A-B3CB-F47A2AB2C1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2325" y="2093324"/>
                <a:ext cx="1524000" cy="1916568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41BDAAD-EB6E-424D-B601-4CBE555403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2325" y="4047992"/>
                <a:ext cx="1447800" cy="1866900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0353EE-648F-4F79-9C95-7712179578DA}"/>
              </a:ext>
            </a:extLst>
          </p:cNvPr>
          <p:cNvCxnSpPr>
            <a:cxnSpLocks/>
          </p:cNvCxnSpPr>
          <p:nvPr/>
        </p:nvCxnSpPr>
        <p:spPr>
          <a:xfrm>
            <a:off x="5532759" y="2285853"/>
            <a:ext cx="941519" cy="14699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CFEFFF-1B6B-4990-B562-58BFF817C1B8}"/>
              </a:ext>
            </a:extLst>
          </p:cNvPr>
          <p:cNvCxnSpPr>
            <a:cxnSpLocks/>
          </p:cNvCxnSpPr>
          <p:nvPr/>
        </p:nvCxnSpPr>
        <p:spPr>
          <a:xfrm>
            <a:off x="6474278" y="3782312"/>
            <a:ext cx="505641" cy="6519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7340597-E310-4BA9-A1E8-A4BAC14BEED8}"/>
              </a:ext>
            </a:extLst>
          </p:cNvPr>
          <p:cNvCxnSpPr>
            <a:cxnSpLocks/>
          </p:cNvCxnSpPr>
          <p:nvPr/>
        </p:nvCxnSpPr>
        <p:spPr>
          <a:xfrm flipV="1">
            <a:off x="5464628" y="4402457"/>
            <a:ext cx="1504950" cy="10662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83F61E-1172-4152-BE6A-5DB92795A193}"/>
              </a:ext>
            </a:extLst>
          </p:cNvPr>
          <p:cNvCxnSpPr>
            <a:cxnSpLocks/>
          </p:cNvCxnSpPr>
          <p:nvPr/>
        </p:nvCxnSpPr>
        <p:spPr>
          <a:xfrm>
            <a:off x="5293898" y="3990892"/>
            <a:ext cx="189780" cy="14510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5B9CA5E-D4EC-406E-ACFD-8C2F36A4C286}"/>
              </a:ext>
            </a:extLst>
          </p:cNvPr>
          <p:cNvCxnSpPr>
            <a:cxnSpLocks/>
          </p:cNvCxnSpPr>
          <p:nvPr/>
        </p:nvCxnSpPr>
        <p:spPr>
          <a:xfrm flipH="1">
            <a:off x="5293898" y="2297471"/>
            <a:ext cx="274593" cy="16627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372B04F-EB92-4915-9328-CE4F2191829F}"/>
              </a:ext>
            </a:extLst>
          </p:cNvPr>
          <p:cNvSpPr txBox="1"/>
          <p:nvPr/>
        </p:nvSpPr>
        <p:spPr>
          <a:xfrm>
            <a:off x="9070043" y="6404294"/>
            <a:ext cx="39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Adam Saenz, 2019</a:t>
            </a:r>
          </a:p>
        </p:txBody>
      </p:sp>
    </p:spTree>
    <p:extLst>
      <p:ext uri="{BB962C8B-B14F-4D97-AF65-F5344CB8AC3E}">
        <p14:creationId xmlns:p14="http://schemas.microsoft.com/office/powerpoint/2010/main" val="602738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5ABF-7B97-4BAD-BB1E-C6B06E38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251203"/>
            <a:ext cx="10515600" cy="959586"/>
          </a:xfrm>
          <a:prstGeom prst="ellipse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US" sz="4000" spc="-300" dirty="0">
                <a:solidFill>
                  <a:srgbClr val="FFC00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Why does wellness matter?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A714D3-5CD6-4E28-8145-AA7F6BE4A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68008" y="1825625"/>
            <a:ext cx="6538559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BD14C7-8655-4EE7-A864-E870F884A754}"/>
              </a:ext>
            </a:extLst>
          </p:cNvPr>
          <p:cNvSpPr txBox="1"/>
          <p:nvPr/>
        </p:nvSpPr>
        <p:spPr>
          <a:xfrm>
            <a:off x="9824044" y="6870700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en.wikipedia.org/wiki/John_Travis_(physicia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8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FF2545-55A6-44C0-A001-EF9D2BA44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518" r="10520" b="1"/>
          <a:stretch/>
        </p:blipFill>
        <p:spPr>
          <a:xfrm>
            <a:off x="5137989" y="484632"/>
            <a:ext cx="3536670" cy="3525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2060C4-71C9-4489-B9BC-7C34037FB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7048" r="11427" b="3"/>
          <a:stretch/>
        </p:blipFill>
        <p:spPr>
          <a:xfrm>
            <a:off x="8831272" y="2661434"/>
            <a:ext cx="2876096" cy="371193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AFFD83-5E1F-4FE2-8900-9A20C6A734F6}"/>
              </a:ext>
            </a:extLst>
          </p:cNvPr>
          <p:cNvSpPr txBox="1">
            <a:spLocks/>
          </p:cNvSpPr>
          <p:nvPr/>
        </p:nvSpPr>
        <p:spPr>
          <a:xfrm>
            <a:off x="611843" y="1119654"/>
            <a:ext cx="4604857" cy="5301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Approximately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C000"/>
                </a:solidFill>
              </a:rPr>
              <a:t>1 in 5</a:t>
            </a:r>
            <a:r>
              <a:rPr lang="en-US" sz="36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school children struggle with a mental health problem that interferes with their day-to-day functioning.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3572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3856-57EE-4743-AAF9-C3A767EE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271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First Aid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4DF667-1C02-489A-B7BA-42A6B5770CC0}"/>
              </a:ext>
            </a:extLst>
          </p:cNvPr>
          <p:cNvSpPr txBox="1"/>
          <p:nvPr/>
        </p:nvSpPr>
        <p:spPr>
          <a:xfrm>
            <a:off x="979100" y="1690688"/>
            <a:ext cx="45453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The help given to a person who is ill or injured before professional medical treatment can be obtained.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72A8B2C-D391-4278-989B-239AE3195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34531" y="1001752"/>
            <a:ext cx="4854495" cy="48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1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CF9D-4954-4697-80DD-D9388578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First aid aims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A2EEA-21B5-49C5-B132-C47942A2B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894" y="1607946"/>
            <a:ext cx="102338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Preserve life</a:t>
            </a:r>
          </a:p>
          <a:p>
            <a:r>
              <a:rPr lang="en-US" sz="3600" dirty="0"/>
              <a:t>Prevent further harm</a:t>
            </a:r>
          </a:p>
          <a:p>
            <a:r>
              <a:rPr lang="en-US" sz="3600" dirty="0"/>
              <a:t>Promote recovery and resiliency</a:t>
            </a:r>
          </a:p>
          <a:p>
            <a:r>
              <a:rPr lang="en-US" sz="3600" dirty="0"/>
              <a:t>Provide comfort to the person who is ill, injured, or experiencing behavioral or emotional distress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F68D9-E2F3-4AAD-908F-BEBE3D34B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73461" y="365125"/>
            <a:ext cx="2485643" cy="248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50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3856-57EE-4743-AAF9-C3A767EE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Psychological/Mental Health First Aid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1DC733-C1B9-43DE-B690-501774F9EEA5}"/>
              </a:ext>
            </a:extLst>
          </p:cNvPr>
          <p:cNvGrpSpPr/>
          <p:nvPr/>
        </p:nvGrpSpPr>
        <p:grpSpPr>
          <a:xfrm>
            <a:off x="3089365" y="1690688"/>
            <a:ext cx="4611189" cy="4500155"/>
            <a:chOff x="5264331" y="1619794"/>
            <a:chExt cx="4611189" cy="450015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21EAA7D-3205-45A2-A8CA-DF3FE2152048}"/>
                </a:ext>
              </a:extLst>
            </p:cNvPr>
            <p:cNvSpPr/>
            <p:nvPr/>
          </p:nvSpPr>
          <p:spPr>
            <a:xfrm>
              <a:off x="5264331" y="1619794"/>
              <a:ext cx="4611189" cy="45001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5673E8-3379-49F9-8D1F-4543419C9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096000" y="2207623"/>
              <a:ext cx="2934825" cy="3360556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36F9EC-2E82-4B81-8E63-097AFCD5FFA5}"/>
                </a:ext>
              </a:extLst>
            </p:cNvPr>
            <p:cNvSpPr/>
            <p:nvPr/>
          </p:nvSpPr>
          <p:spPr>
            <a:xfrm>
              <a:off x="6590212" y="2684417"/>
              <a:ext cx="1672046" cy="165898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D48DAA-A213-498A-95A1-FFA3FBC64CDA}"/>
                </a:ext>
              </a:extLst>
            </p:cNvPr>
            <p:cNvSpPr/>
            <p:nvPr/>
          </p:nvSpPr>
          <p:spPr>
            <a:xfrm>
              <a:off x="6881537" y="2994421"/>
              <a:ext cx="1089396" cy="10389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182AD6-ECCA-4E5D-AE44-752367B5A7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6235" y="3219994"/>
              <a:ext cx="9796" cy="555172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A133B00-CFAC-4981-92BD-DDC623138616}"/>
                </a:ext>
              </a:extLst>
            </p:cNvPr>
            <p:cNvCxnSpPr>
              <a:cxnSpLocks/>
            </p:cNvCxnSpPr>
            <p:nvPr/>
          </p:nvCxnSpPr>
          <p:spPr>
            <a:xfrm>
              <a:off x="7207154" y="3474716"/>
              <a:ext cx="468908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4843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3856-57EE-4743-AAF9-C3A767EE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38" y="393143"/>
            <a:ext cx="8348433" cy="74312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Psychological/Mental Health First Aid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4DF667-1C02-489A-B7BA-42A6B5770CC0}"/>
              </a:ext>
            </a:extLst>
          </p:cNvPr>
          <p:cNvSpPr txBox="1"/>
          <p:nvPr/>
        </p:nvSpPr>
        <p:spPr>
          <a:xfrm>
            <a:off x="554338" y="1535818"/>
            <a:ext cx="6086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help offered to a person experiencing a mental health challenge, mental disorder or a mental health crisis. </a:t>
            </a:r>
          </a:p>
          <a:p>
            <a:endParaRPr lang="en-US" sz="3600" dirty="0"/>
          </a:p>
          <a:p>
            <a:r>
              <a:rPr lang="en-US" sz="3600" dirty="0"/>
              <a:t>The first aid is given until appropriate professional help is received or until the crisis resolves</a:t>
            </a:r>
            <a:r>
              <a:rPr lang="en-US" sz="3200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D2DA6F-0E72-4F4B-A8BB-F548E49D828F}"/>
              </a:ext>
            </a:extLst>
          </p:cNvPr>
          <p:cNvGrpSpPr/>
          <p:nvPr/>
        </p:nvGrpSpPr>
        <p:grpSpPr>
          <a:xfrm>
            <a:off x="6640816" y="1105427"/>
            <a:ext cx="5207725" cy="4760479"/>
            <a:chOff x="5264331" y="1619794"/>
            <a:chExt cx="4611189" cy="4500155"/>
          </a:xfrm>
          <a:solidFill>
            <a:schemeClr val="tx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523B808-F591-413C-BCE8-6E1D39F3048A}"/>
                </a:ext>
              </a:extLst>
            </p:cNvPr>
            <p:cNvSpPr/>
            <p:nvPr/>
          </p:nvSpPr>
          <p:spPr>
            <a:xfrm>
              <a:off x="5264331" y="1619794"/>
              <a:ext cx="4611189" cy="450015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CD62F1-EE56-46B8-8F6C-6A58F4DA7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096000" y="2207623"/>
              <a:ext cx="2934825" cy="3360556"/>
            </a:xfrm>
            <a:prstGeom prst="rect">
              <a:avLst/>
            </a:prstGeom>
            <a:grpFill/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07618A-9698-42FB-BED5-5B4779F6B719}"/>
                </a:ext>
              </a:extLst>
            </p:cNvPr>
            <p:cNvSpPr/>
            <p:nvPr/>
          </p:nvSpPr>
          <p:spPr>
            <a:xfrm>
              <a:off x="6590212" y="2684417"/>
              <a:ext cx="1672046" cy="165898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6531E0F-FA27-4AE7-8CD3-0C7C6FD1FE0A}"/>
                </a:ext>
              </a:extLst>
            </p:cNvPr>
            <p:cNvSpPr/>
            <p:nvPr/>
          </p:nvSpPr>
          <p:spPr>
            <a:xfrm>
              <a:off x="6881537" y="2994421"/>
              <a:ext cx="1089396" cy="10389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3D6640E-34BC-41A1-9C36-34C92473B2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6235" y="3219994"/>
              <a:ext cx="9796" cy="555172"/>
            </a:xfrm>
            <a:prstGeom prst="line">
              <a:avLst/>
            </a:prstGeom>
            <a:grpFill/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17DE29F-5750-466E-8AF5-BC0CEC36D743}"/>
                </a:ext>
              </a:extLst>
            </p:cNvPr>
            <p:cNvCxnSpPr>
              <a:cxnSpLocks/>
            </p:cNvCxnSpPr>
            <p:nvPr/>
          </p:nvCxnSpPr>
          <p:spPr>
            <a:xfrm>
              <a:off x="7176407" y="3474716"/>
              <a:ext cx="499655" cy="0"/>
            </a:xfrm>
            <a:prstGeom prst="line">
              <a:avLst/>
            </a:prstGeom>
            <a:grpFill/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1355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CF9D-4954-4697-80DD-D9388578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141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Mental health first aid aims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A2EEA-21B5-49C5-B132-C47942A2B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45" y="1825581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Preserve life when a person may be a danger to self or others</a:t>
            </a:r>
          </a:p>
          <a:p>
            <a:r>
              <a:rPr lang="en-US" sz="3600" dirty="0"/>
              <a:t>Prevent the problem from becoming more serious</a:t>
            </a:r>
          </a:p>
          <a:p>
            <a:r>
              <a:rPr lang="en-US" sz="3600" dirty="0"/>
              <a:t>Promote recovery</a:t>
            </a:r>
          </a:p>
          <a:p>
            <a:r>
              <a:rPr lang="en-US" sz="3600" dirty="0"/>
              <a:t>Help to identify and connect the person/family with resources and supports.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FCABEE-484E-4420-8003-3773A2DC27E4}"/>
              </a:ext>
            </a:extLst>
          </p:cNvPr>
          <p:cNvGrpSpPr/>
          <p:nvPr/>
        </p:nvGrpSpPr>
        <p:grpSpPr>
          <a:xfrm>
            <a:off x="10336649" y="161884"/>
            <a:ext cx="1712791" cy="1699709"/>
            <a:chOff x="5264331" y="1619794"/>
            <a:chExt cx="4611189" cy="450015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7A7E94-769A-47D5-923C-734837229DEF}"/>
                </a:ext>
              </a:extLst>
            </p:cNvPr>
            <p:cNvSpPr/>
            <p:nvPr/>
          </p:nvSpPr>
          <p:spPr>
            <a:xfrm>
              <a:off x="5264331" y="1619794"/>
              <a:ext cx="4611189" cy="45001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223F64-CB6F-4EEA-B8A3-3704EE116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096000" y="2207623"/>
              <a:ext cx="2934825" cy="336055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B068B75-EF58-44F3-873A-0F93D389E289}"/>
                </a:ext>
              </a:extLst>
            </p:cNvPr>
            <p:cNvSpPr/>
            <p:nvPr/>
          </p:nvSpPr>
          <p:spPr>
            <a:xfrm>
              <a:off x="6590212" y="2684417"/>
              <a:ext cx="1672046" cy="165898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C3BD12-2E79-4C4F-B0D3-3F6867CD7192}"/>
                </a:ext>
              </a:extLst>
            </p:cNvPr>
            <p:cNvSpPr/>
            <p:nvPr/>
          </p:nvSpPr>
          <p:spPr>
            <a:xfrm>
              <a:off x="6881537" y="2994421"/>
              <a:ext cx="1089396" cy="10389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C9975E-974E-4089-83A0-0A9DC7536AC7}"/>
                </a:ext>
              </a:extLst>
            </p:cNvPr>
            <p:cNvCxnSpPr>
              <a:cxnSpLocks/>
              <a:endCxn id="8" idx="4"/>
            </p:cNvCxnSpPr>
            <p:nvPr/>
          </p:nvCxnSpPr>
          <p:spPr>
            <a:xfrm flipH="1">
              <a:off x="7426236" y="3219995"/>
              <a:ext cx="9800" cy="813399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31C594-871C-4C4A-A67B-D7052C3A7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7399" y="3626693"/>
              <a:ext cx="794524" cy="3919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8725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98144-3E6C-411A-8FFD-47CEEDB8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35" y="191869"/>
            <a:ext cx="3927191" cy="89591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Mental Health First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778C6-D19E-4B1D-8246-C5EACF20B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71" y="1087779"/>
            <a:ext cx="5700110" cy="5172823"/>
          </a:xfrm>
        </p:spPr>
        <p:txBody>
          <a:bodyPr>
            <a:normAutofit lnSpcReduction="10000"/>
          </a:bodyPr>
          <a:lstStyle/>
          <a:p>
            <a:r>
              <a:rPr lang="en-US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Acquire basic knowledge about mental health challenges and mental disorders in youth.</a:t>
            </a:r>
          </a:p>
          <a:p>
            <a:r>
              <a:rPr lang="en-US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Learn to recognize the signs and symptoms of mental health challenges and disorders in youth, such as:</a:t>
            </a:r>
          </a:p>
          <a:p>
            <a:pPr lvl="2"/>
            <a:r>
              <a:rPr lang="en-US" sz="2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Depression</a:t>
            </a:r>
          </a:p>
          <a:p>
            <a:pPr lvl="2"/>
            <a:r>
              <a:rPr lang="en-US" sz="2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Anxiety</a:t>
            </a:r>
          </a:p>
          <a:p>
            <a:pPr lvl="2"/>
            <a:r>
              <a:rPr lang="en-US" sz="2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Attention Deficit disorders</a:t>
            </a:r>
          </a:p>
          <a:p>
            <a:pPr lvl="2"/>
            <a:r>
              <a:rPr lang="en-US" sz="2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Trauma</a:t>
            </a:r>
          </a:p>
          <a:p>
            <a:pPr lvl="2"/>
            <a:r>
              <a:rPr lang="en-US" sz="2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Eating disorders</a:t>
            </a:r>
          </a:p>
          <a:p>
            <a:pPr lvl="2"/>
            <a:r>
              <a:rPr lang="en-US" sz="2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Substance use and abuse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AE468C-3025-4E85-9D2A-50B35D996A23}"/>
              </a:ext>
            </a:extLst>
          </p:cNvPr>
          <p:cNvGrpSpPr/>
          <p:nvPr/>
        </p:nvGrpSpPr>
        <p:grpSpPr>
          <a:xfrm>
            <a:off x="6399430" y="1048760"/>
            <a:ext cx="5207725" cy="4760479"/>
            <a:chOff x="5264331" y="1619794"/>
            <a:chExt cx="4611189" cy="4500155"/>
          </a:xfrm>
          <a:solidFill>
            <a:schemeClr val="tx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E02D2F-CDB5-46FE-9EA9-4750CD2675F5}"/>
                </a:ext>
              </a:extLst>
            </p:cNvPr>
            <p:cNvSpPr/>
            <p:nvPr/>
          </p:nvSpPr>
          <p:spPr>
            <a:xfrm>
              <a:off x="5264331" y="1619794"/>
              <a:ext cx="4611189" cy="450015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30A629-FBE1-48E0-9E8C-8EF543DF1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096000" y="2207623"/>
              <a:ext cx="2934825" cy="336055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B8335E3-1F5A-4FA9-9473-83215E03972B}"/>
                </a:ext>
              </a:extLst>
            </p:cNvPr>
            <p:cNvSpPr/>
            <p:nvPr/>
          </p:nvSpPr>
          <p:spPr>
            <a:xfrm>
              <a:off x="6590212" y="2684417"/>
              <a:ext cx="1672046" cy="165898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FE5580-A06B-45D0-BBFC-4DE5ED1D5927}"/>
                </a:ext>
              </a:extLst>
            </p:cNvPr>
            <p:cNvSpPr/>
            <p:nvPr/>
          </p:nvSpPr>
          <p:spPr>
            <a:xfrm>
              <a:off x="6881537" y="2994421"/>
              <a:ext cx="1089396" cy="10389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95667D-69A9-4583-8705-0F225A70AC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6235" y="3219994"/>
              <a:ext cx="9796" cy="555172"/>
            </a:xfrm>
            <a:prstGeom prst="line">
              <a:avLst/>
            </a:prstGeom>
            <a:grpFill/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36A8D6-1DDE-43D7-8F5C-E35CCA35E3B6}"/>
                </a:ext>
              </a:extLst>
            </p:cNvPr>
            <p:cNvCxnSpPr>
              <a:cxnSpLocks/>
            </p:cNvCxnSpPr>
            <p:nvPr/>
          </p:nvCxnSpPr>
          <p:spPr>
            <a:xfrm>
              <a:off x="7176407" y="3474716"/>
              <a:ext cx="499655" cy="0"/>
            </a:xfrm>
            <a:prstGeom prst="line">
              <a:avLst/>
            </a:prstGeom>
            <a:grpFill/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5315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197B-DD11-4E02-A329-40447A4D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33" y="589495"/>
            <a:ext cx="10353761" cy="65096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The facts…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AA373-654C-45E4-A080-9C8873FA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796142"/>
            <a:ext cx="10353762" cy="506185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C000"/>
                </a:solidFill>
              </a:rPr>
              <a:t>1</a:t>
            </a:r>
            <a:r>
              <a:rPr lang="en-US" sz="3000" dirty="0"/>
              <a:t> in </a:t>
            </a:r>
            <a:r>
              <a:rPr lang="en-US" sz="3000" dirty="0">
                <a:solidFill>
                  <a:srgbClr val="FFC000"/>
                </a:solidFill>
              </a:rPr>
              <a:t>5</a:t>
            </a:r>
            <a:r>
              <a:rPr lang="en-US" sz="3000" dirty="0"/>
              <a:t> U.S. adults experience mental illness each year</a:t>
            </a:r>
          </a:p>
          <a:p>
            <a:r>
              <a:rPr lang="en-US" sz="3000" dirty="0">
                <a:solidFill>
                  <a:srgbClr val="FFC000"/>
                </a:solidFill>
              </a:rPr>
              <a:t>1 </a:t>
            </a:r>
            <a:r>
              <a:rPr lang="en-US" sz="3000" dirty="0"/>
              <a:t>in </a:t>
            </a:r>
            <a:r>
              <a:rPr lang="en-US" sz="3000" dirty="0">
                <a:solidFill>
                  <a:srgbClr val="FFC000"/>
                </a:solidFill>
              </a:rPr>
              <a:t>25</a:t>
            </a:r>
            <a:r>
              <a:rPr lang="en-US" sz="3000" dirty="0"/>
              <a:t> U.S. adults experience </a:t>
            </a:r>
            <a:r>
              <a:rPr lang="en-US" sz="3000" b="1" i="1" u="sng" dirty="0">
                <a:solidFill>
                  <a:srgbClr val="FF0000"/>
                </a:solidFill>
              </a:rPr>
              <a:t>serious</a:t>
            </a:r>
            <a:r>
              <a:rPr lang="en-US" sz="3000" dirty="0"/>
              <a:t> mental illness each year</a:t>
            </a:r>
          </a:p>
          <a:p>
            <a:r>
              <a:rPr lang="en-US" sz="3000" dirty="0">
                <a:solidFill>
                  <a:srgbClr val="FFC000"/>
                </a:solidFill>
              </a:rPr>
              <a:t>1</a:t>
            </a:r>
            <a:r>
              <a:rPr lang="en-US" sz="3000" dirty="0"/>
              <a:t> in </a:t>
            </a:r>
            <a:r>
              <a:rPr lang="en-US" sz="3000" dirty="0">
                <a:solidFill>
                  <a:srgbClr val="FFC000"/>
                </a:solidFill>
              </a:rPr>
              <a:t>6</a:t>
            </a:r>
            <a:r>
              <a:rPr lang="en-US" sz="3000" dirty="0"/>
              <a:t> U.S. youth aged 6-17 experience a mental health disorder each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800" dirty="0"/>
              <a:t>(Retrieved 11/11/2019 from https://www.nami.org)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8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7B08-9F92-499A-95BE-EA1AD1D8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Schools must establish responsive systems of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94F98-7CA3-49F2-887F-45589B51B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Teachers</a:t>
            </a:r>
          </a:p>
          <a:p>
            <a:r>
              <a:rPr lang="en-US" sz="4000" dirty="0"/>
              <a:t>Instructional Leaders</a:t>
            </a:r>
          </a:p>
          <a:p>
            <a:r>
              <a:rPr lang="en-US" sz="4000" dirty="0"/>
              <a:t>School Counselors</a:t>
            </a:r>
          </a:p>
          <a:p>
            <a:r>
              <a:rPr lang="en-US" sz="4000" dirty="0"/>
              <a:t>Crisis/Intervention Counselors</a:t>
            </a:r>
          </a:p>
          <a:p>
            <a:r>
              <a:rPr lang="en-US" sz="4000" dirty="0"/>
              <a:t>Social Workers</a:t>
            </a:r>
          </a:p>
          <a:p>
            <a:r>
              <a:rPr lang="en-US" sz="4000" dirty="0"/>
              <a:t>LSSPs</a:t>
            </a:r>
          </a:p>
          <a:p>
            <a:r>
              <a:rPr lang="en-US" sz="4000" dirty="0"/>
              <a:t>BCBAs/Behavior Specialists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21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5E13-E7B6-479E-A019-4978CFBC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47" y="524933"/>
            <a:ext cx="10515600" cy="6243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Social and Emotional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2D912-36CF-47CD-9377-97C87BBBC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981729"/>
            <a:ext cx="3695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process of acquiring knowledge and skills related to five core competencies</a:t>
            </a:r>
          </a:p>
          <a:p>
            <a:endParaRPr lang="en-US" sz="36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2875865-EBDE-455D-9F8A-5B76AC8A5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531689"/>
              </p:ext>
            </p:extLst>
          </p:nvPr>
        </p:nvGraphicFramePr>
        <p:xfrm>
          <a:off x="3209365" y="119529"/>
          <a:ext cx="8462682" cy="621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469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E696-7AA1-44D8-89A5-B328A294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5" y="333091"/>
            <a:ext cx="10515600" cy="60386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Benefits of Social and Emotional Learning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5A71B8-7081-40F7-8FF4-A7460F51B17D}"/>
              </a:ext>
            </a:extLst>
          </p:cNvPr>
          <p:cNvSpPr txBox="1">
            <a:spLocks/>
          </p:cNvSpPr>
          <p:nvPr/>
        </p:nvSpPr>
        <p:spPr>
          <a:xfrm>
            <a:off x="-4497372" y="2301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EDDFB2-BD7C-4F69-8037-9A2CF6CE0067}"/>
              </a:ext>
            </a:extLst>
          </p:cNvPr>
          <p:cNvSpPr txBox="1">
            <a:spLocks/>
          </p:cNvSpPr>
          <p:nvPr/>
        </p:nvSpPr>
        <p:spPr>
          <a:xfrm>
            <a:off x="-4419600" y="2301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F2DC6-3B19-4562-A6BB-7CD97D4310D4}"/>
              </a:ext>
            </a:extLst>
          </p:cNvPr>
          <p:cNvSpPr txBox="1">
            <a:spLocks/>
          </p:cNvSpPr>
          <p:nvPr/>
        </p:nvSpPr>
        <p:spPr>
          <a:xfrm>
            <a:off x="915972" y="2301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8C6EB9-3EBA-459D-B9FD-6D65B193CC1D}"/>
              </a:ext>
            </a:extLst>
          </p:cNvPr>
          <p:cNvSpPr txBox="1">
            <a:spLocks/>
          </p:cNvSpPr>
          <p:nvPr/>
        </p:nvSpPr>
        <p:spPr>
          <a:xfrm>
            <a:off x="838200" y="4518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877D12-C734-4A99-966C-0761724D17A7}"/>
              </a:ext>
            </a:extLst>
          </p:cNvPr>
          <p:cNvSpPr txBox="1">
            <a:spLocks/>
          </p:cNvSpPr>
          <p:nvPr/>
        </p:nvSpPr>
        <p:spPr>
          <a:xfrm>
            <a:off x="760428" y="31837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4338B1-3C74-4E2F-BABD-C294DFEB2C79}"/>
              </a:ext>
            </a:extLst>
          </p:cNvPr>
          <p:cNvSpPr/>
          <p:nvPr/>
        </p:nvSpPr>
        <p:spPr>
          <a:xfrm>
            <a:off x="760428" y="736512"/>
            <a:ext cx="1072556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  <a:p>
            <a:r>
              <a:rPr lang="en-US" sz="3600" dirty="0"/>
              <a:t>Science Links SEL to the Following Student Gains: 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Social-emotional skills 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Improved attitudes about self, others, and school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Positive classroom behavior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Higher achievement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Source: Durlak, J.A., Weissberg, R.P., Dymnicki, A.B., Taylor, R.D., &amp; Schellinger, K. (in press). The Impact of Enhancing Students’ Social and Emotional Learning: A Meta-Analysis of School-Based Universal Interventions. Child Development. </a:t>
            </a:r>
          </a:p>
        </p:txBody>
      </p:sp>
    </p:spTree>
    <p:extLst>
      <p:ext uri="{BB962C8B-B14F-4D97-AF65-F5344CB8AC3E}">
        <p14:creationId xmlns:p14="http://schemas.microsoft.com/office/powerpoint/2010/main" val="3226447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E696-7AA1-44D8-89A5-B328A294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68"/>
            <a:ext cx="10515600" cy="60386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Benefits of Social and Emotional Learning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5A71B8-7081-40F7-8FF4-A7460F51B17D}"/>
              </a:ext>
            </a:extLst>
          </p:cNvPr>
          <p:cNvSpPr txBox="1">
            <a:spLocks/>
          </p:cNvSpPr>
          <p:nvPr/>
        </p:nvSpPr>
        <p:spPr>
          <a:xfrm>
            <a:off x="-4497372" y="2301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EDDFB2-BD7C-4F69-8037-9A2CF6CE0067}"/>
              </a:ext>
            </a:extLst>
          </p:cNvPr>
          <p:cNvSpPr txBox="1">
            <a:spLocks/>
          </p:cNvSpPr>
          <p:nvPr/>
        </p:nvSpPr>
        <p:spPr>
          <a:xfrm>
            <a:off x="-4419600" y="2301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F2DC6-3B19-4562-A6BB-7CD97D4310D4}"/>
              </a:ext>
            </a:extLst>
          </p:cNvPr>
          <p:cNvSpPr txBox="1">
            <a:spLocks/>
          </p:cNvSpPr>
          <p:nvPr/>
        </p:nvSpPr>
        <p:spPr>
          <a:xfrm>
            <a:off x="915972" y="2301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8C6EB9-3EBA-459D-B9FD-6D65B193CC1D}"/>
              </a:ext>
            </a:extLst>
          </p:cNvPr>
          <p:cNvSpPr txBox="1">
            <a:spLocks/>
          </p:cNvSpPr>
          <p:nvPr/>
        </p:nvSpPr>
        <p:spPr>
          <a:xfrm>
            <a:off x="838200" y="4518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877D12-C734-4A99-966C-0761724D17A7}"/>
              </a:ext>
            </a:extLst>
          </p:cNvPr>
          <p:cNvSpPr txBox="1">
            <a:spLocks/>
          </p:cNvSpPr>
          <p:nvPr/>
        </p:nvSpPr>
        <p:spPr>
          <a:xfrm>
            <a:off x="760428" y="31837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4338B1-3C74-4E2F-BABD-C294DFEB2C79}"/>
              </a:ext>
            </a:extLst>
          </p:cNvPr>
          <p:cNvSpPr/>
          <p:nvPr/>
        </p:nvSpPr>
        <p:spPr>
          <a:xfrm>
            <a:off x="760428" y="892969"/>
            <a:ext cx="1072556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Reduced risks for failure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Fewer conduct problems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Reduced aggressive behavior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Less emotional distress </a:t>
            </a:r>
          </a:p>
          <a:p>
            <a:endParaRPr lang="en-US" sz="3600" dirty="0"/>
          </a:p>
          <a:p>
            <a:r>
              <a:rPr lang="en-US" sz="3600" dirty="0"/>
              <a:t> </a:t>
            </a:r>
          </a:p>
          <a:p>
            <a:endParaRPr lang="en-US" sz="3600" dirty="0"/>
          </a:p>
          <a:p>
            <a:r>
              <a:rPr lang="en-US" sz="1400" dirty="0"/>
              <a:t>Source: Durlak, J.A., Weissberg, R.P., Dymnicki, A.B., Taylor, R.D., &amp; Schellinger, K. (in press). The Impact of Enhancing Students’ Social and Emotional Learning: A Meta-Analysis of School-Based Universal Interventions. Child Development. </a:t>
            </a:r>
          </a:p>
        </p:txBody>
      </p:sp>
    </p:spTree>
    <p:extLst>
      <p:ext uri="{BB962C8B-B14F-4D97-AF65-F5344CB8AC3E}">
        <p14:creationId xmlns:p14="http://schemas.microsoft.com/office/powerpoint/2010/main" val="3360115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5E13-E7B6-479E-A019-4978CFBC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92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Comprehensive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2D912-36CF-47CD-9377-97C87BBBC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79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Integration with academic instruction</a:t>
            </a:r>
          </a:p>
          <a:p>
            <a:r>
              <a:rPr lang="en-US" sz="3600" dirty="0"/>
              <a:t>Coordinated health promotion</a:t>
            </a:r>
          </a:p>
          <a:p>
            <a:r>
              <a:rPr lang="en-US" sz="3600" dirty="0"/>
              <a:t>Character, service-learning, and citizenship education</a:t>
            </a:r>
          </a:p>
          <a:p>
            <a:r>
              <a:rPr lang="en-US" sz="3600" dirty="0"/>
              <a:t>School-Community-Family partnerships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						.... Better place for kids</a:t>
            </a:r>
          </a:p>
        </p:txBody>
      </p:sp>
    </p:spTree>
    <p:extLst>
      <p:ext uri="{BB962C8B-B14F-4D97-AF65-F5344CB8AC3E}">
        <p14:creationId xmlns:p14="http://schemas.microsoft.com/office/powerpoint/2010/main" val="2387911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F9C08-502F-4B3E-8231-4310F62A2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15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Multi-Tiered System of Support (MTSS)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B9210-D01D-4EFC-ACD5-F8E0E8F0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819" y="1480963"/>
            <a:ext cx="9289869" cy="4351338"/>
          </a:xfrm>
        </p:spPr>
        <p:txBody>
          <a:bodyPr>
            <a:normAutofit/>
          </a:bodyPr>
          <a:lstStyle/>
          <a:p>
            <a:r>
              <a:rPr lang="en-US" sz="3600" dirty="0"/>
              <a:t>Academic RtI</a:t>
            </a:r>
          </a:p>
          <a:p>
            <a:r>
              <a:rPr lang="en-US" sz="3600" dirty="0"/>
              <a:t>PBIS/Behavior RtI</a:t>
            </a:r>
          </a:p>
          <a:p>
            <a:r>
              <a:rPr lang="en-US" sz="3600" dirty="0">
                <a:solidFill>
                  <a:srgbClr val="FFC000"/>
                </a:solidFill>
              </a:rPr>
              <a:t>Social/Emotional Learning</a:t>
            </a:r>
          </a:p>
        </p:txBody>
      </p:sp>
    </p:spTree>
    <p:extLst>
      <p:ext uri="{BB962C8B-B14F-4D97-AF65-F5344CB8AC3E}">
        <p14:creationId xmlns:p14="http://schemas.microsoft.com/office/powerpoint/2010/main" val="2531476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41A0-433B-4737-9013-ED12C4CF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2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MTSS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E9878-1BDE-47AE-93D4-F930AD0BC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5407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Represents a systems approach for aligning district resources, initiatives, and supports for meeting the academic, behavioral, and social-emotional needs of all students.  </a:t>
            </a:r>
          </a:p>
          <a:p>
            <a:endParaRPr lang="en-US" sz="3600" dirty="0"/>
          </a:p>
          <a:p>
            <a:r>
              <a:rPr lang="en-US" sz="3600" dirty="0"/>
              <a:t>Encompasses Academic RtI, PBIS, and Social/Emotional Learning domains to serve the whole child.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79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E9878-1BDE-47AE-93D4-F930AD0BC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1C8F23-C071-4209-A46B-55CCE610252B}"/>
              </a:ext>
            </a:extLst>
          </p:cNvPr>
          <p:cNvGrpSpPr/>
          <p:nvPr/>
        </p:nvGrpSpPr>
        <p:grpSpPr>
          <a:xfrm>
            <a:off x="838200" y="880782"/>
            <a:ext cx="11055503" cy="4892769"/>
            <a:chOff x="1492749" y="859388"/>
            <a:chExt cx="11862672" cy="4929327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CE815FC9-DAD5-4BAB-B6D1-DC9E446764B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44569605"/>
                </p:ext>
              </p:extLst>
            </p:nvPr>
          </p:nvGraphicFramePr>
          <p:xfrm>
            <a:off x="6616668" y="863171"/>
            <a:ext cx="6738753" cy="49255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049" name="Picture 2" descr="Screen Shot 2018-07-11 at 10.49.53 PM.png">
              <a:extLst>
                <a:ext uri="{FF2B5EF4-FFF2-40B4-BE49-F238E27FC236}">
                  <a16:creationId xmlns:a16="http://schemas.microsoft.com/office/drawing/2014/main" id="{4A8FF4B1-173D-4BF9-9D49-1DA7E7539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389"/>
            <a:stretch>
              <a:fillRect/>
            </a:stretch>
          </p:blipFill>
          <p:spPr bwMode="auto">
            <a:xfrm>
              <a:off x="1492749" y="4156337"/>
              <a:ext cx="8326462" cy="163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7" descr="Screen Shot 2018-07-11 at 10.49.53 PM.png">
              <a:extLst>
                <a:ext uri="{FF2B5EF4-FFF2-40B4-BE49-F238E27FC236}">
                  <a16:creationId xmlns:a16="http://schemas.microsoft.com/office/drawing/2014/main" id="{E6D3DF89-BE72-477C-B50F-9AEA086EB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74" b="34877"/>
            <a:stretch>
              <a:fillRect/>
            </a:stretch>
          </p:blipFill>
          <p:spPr bwMode="auto">
            <a:xfrm>
              <a:off x="1519000" y="2426843"/>
              <a:ext cx="8326462" cy="153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8" descr="Screen Shot 2018-07-11 at 10.49.53 PM.png">
              <a:extLst>
                <a:ext uri="{FF2B5EF4-FFF2-40B4-BE49-F238E27FC236}">
                  <a16:creationId xmlns:a16="http://schemas.microsoft.com/office/drawing/2014/main" id="{2BE559AF-B6F6-4B2B-9D26-10894EA54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74" b="7950"/>
            <a:stretch>
              <a:fillRect/>
            </a:stretch>
          </p:blipFill>
          <p:spPr bwMode="auto">
            <a:xfrm>
              <a:off x="1519000" y="859388"/>
              <a:ext cx="8326462" cy="1370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6">
            <a:extLst>
              <a:ext uri="{FF2B5EF4-FFF2-40B4-BE49-F238E27FC236}">
                <a16:creationId xmlns:a16="http://schemas.microsoft.com/office/drawing/2014/main" id="{F86DBE2B-E4C3-458E-BA88-B2489E89C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77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0" algn="l"/>
              </a:tabLst>
            </a:pP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0" algn="l"/>
              </a:tabLst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5CE28E4-D6D1-4F1C-8896-7EF1DA670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77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89A9A99-8726-4EE9-B2D5-FE20A86C4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11905" y="5285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73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5E13-E7B6-479E-A019-4978CFBC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16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Tiered SEL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2D912-36CF-47CD-9377-97C87BBBC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823" y="1544730"/>
            <a:ext cx="102338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Focuses on prevention of social, emotional, and behavior problems</a:t>
            </a:r>
          </a:p>
          <a:p>
            <a:r>
              <a:rPr lang="en-US" sz="3600" dirty="0"/>
              <a:t>Universal screening and system-wide supports</a:t>
            </a:r>
          </a:p>
          <a:p>
            <a:r>
              <a:rPr lang="en-US" sz="3600" dirty="0"/>
              <a:t>Provides a system for early detection</a:t>
            </a:r>
          </a:p>
          <a:p>
            <a:r>
              <a:rPr lang="en-US" sz="3600" dirty="0"/>
              <a:t>Promotes responding versus reacting</a:t>
            </a:r>
          </a:p>
        </p:txBody>
      </p:sp>
    </p:spTree>
    <p:extLst>
      <p:ext uri="{BB962C8B-B14F-4D97-AF65-F5344CB8AC3E}">
        <p14:creationId xmlns:p14="http://schemas.microsoft.com/office/powerpoint/2010/main" val="2346417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D27F-EC92-4E5C-B6A2-AB32FB8C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86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Coordinated Model for Meeting Student Needs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3F8C4DF-2026-4F8E-9431-2F83244D0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18709" y="2073807"/>
            <a:ext cx="3630700" cy="360001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7E466F-5DAD-4A03-94C5-2FEDF7F43A3C}"/>
              </a:ext>
            </a:extLst>
          </p:cNvPr>
          <p:cNvSpPr txBox="1"/>
          <p:nvPr/>
        </p:nvSpPr>
        <p:spPr>
          <a:xfrm>
            <a:off x="8561067" y="4425486"/>
            <a:ext cx="34681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After school and community activities that are coordinated with SEL efforts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3D6178-56BA-4DAB-A797-F9C3E37D1C9C}"/>
              </a:ext>
            </a:extLst>
          </p:cNvPr>
          <p:cNvSpPr txBox="1"/>
          <p:nvPr/>
        </p:nvSpPr>
        <p:spPr>
          <a:xfrm>
            <a:off x="8512941" y="1281201"/>
            <a:ext cx="34681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Coordinated mental health services that reinforce SEL instruction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6396C6-8C1A-45F2-BCD2-2DF4653A7C23}"/>
              </a:ext>
            </a:extLst>
          </p:cNvPr>
          <p:cNvSpPr txBox="1"/>
          <p:nvPr/>
        </p:nvSpPr>
        <p:spPr>
          <a:xfrm>
            <a:off x="966901" y="3994599"/>
            <a:ext cx="3506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School-family-community partnerships to enhance social, emotional, and academic competence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B1922D-88D4-4A9E-A346-5104188411FD}"/>
              </a:ext>
            </a:extLst>
          </p:cNvPr>
          <p:cNvSpPr txBox="1"/>
          <p:nvPr/>
        </p:nvSpPr>
        <p:spPr>
          <a:xfrm>
            <a:off x="1005172" y="1065758"/>
            <a:ext cx="34681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Planned, systematic classroom-based SEL instruction &amp;  supportive school climate</a:t>
            </a:r>
          </a:p>
        </p:txBody>
      </p:sp>
    </p:spTree>
    <p:extLst>
      <p:ext uri="{BB962C8B-B14F-4D97-AF65-F5344CB8AC3E}">
        <p14:creationId xmlns:p14="http://schemas.microsoft.com/office/powerpoint/2010/main" val="310907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197B-DD11-4E02-A329-40447A4D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850" y="774422"/>
            <a:ext cx="10353761" cy="65096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The facts…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AA373-654C-45E4-A080-9C8873FA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141" y="2061881"/>
            <a:ext cx="8982635" cy="33707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chemeClr val="tx1"/>
                </a:solidFill>
              </a:rPr>
              <a:t>Suicide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/>
              <a:t>is the </a:t>
            </a:r>
            <a:r>
              <a:rPr lang="en-US" sz="3600" b="1" i="1" dirty="0">
                <a:solidFill>
                  <a:srgbClr val="FF0000"/>
                </a:solidFill>
              </a:rPr>
              <a:t>2</a:t>
            </a:r>
            <a:r>
              <a:rPr lang="en-US" sz="3600" b="1" i="1" baseline="30000" dirty="0">
                <a:solidFill>
                  <a:srgbClr val="FF0000"/>
                </a:solidFill>
              </a:rPr>
              <a:t>nd</a:t>
            </a:r>
            <a:r>
              <a:rPr lang="en-US" sz="3600" b="1" i="1" dirty="0">
                <a:solidFill>
                  <a:srgbClr val="FF0000"/>
                </a:solidFill>
              </a:rPr>
              <a:t> leading </a:t>
            </a:r>
            <a:r>
              <a:rPr lang="en-US" sz="3600" b="1" i="1" dirty="0"/>
              <a:t>cause of death among people aged </a:t>
            </a:r>
            <a:r>
              <a:rPr lang="en-US" sz="3600" b="1" i="1" dirty="0">
                <a:solidFill>
                  <a:srgbClr val="FFC000"/>
                </a:solidFill>
              </a:rPr>
              <a:t>10-34.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800" dirty="0"/>
              <a:t>(Retrieved 11/11/2019 from https://www.nami.org)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CC149-9374-43DC-8026-7513DBBEA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249" y="2830244"/>
            <a:ext cx="10515600" cy="14303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Focus on PREVENTION and RESPONSIVENESS</a:t>
            </a:r>
          </a:p>
        </p:txBody>
      </p:sp>
    </p:spTree>
    <p:extLst>
      <p:ext uri="{BB962C8B-B14F-4D97-AF65-F5344CB8AC3E}">
        <p14:creationId xmlns:p14="http://schemas.microsoft.com/office/powerpoint/2010/main" val="880397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D64C-74A5-4238-A5DB-A41AB6BD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594"/>
            <a:ext cx="10515600" cy="73215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In closing…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9FFD9-A673-4D6F-85DB-2E55E57AF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88"/>
            <a:ext cx="10515600" cy="4852851"/>
          </a:xfrm>
        </p:spPr>
        <p:txBody>
          <a:bodyPr>
            <a:normAutofit/>
          </a:bodyPr>
          <a:lstStyle/>
          <a:p>
            <a:r>
              <a:rPr lang="en-US" sz="3600" dirty="0"/>
              <a:t>Practice self-care</a:t>
            </a:r>
          </a:p>
          <a:p>
            <a:r>
              <a:rPr lang="en-US" sz="3600" dirty="0"/>
              <a:t>Know the signs of mental health conditions in youth</a:t>
            </a:r>
          </a:p>
          <a:p>
            <a:r>
              <a:rPr lang="en-US" sz="3600" dirty="0"/>
              <a:t>Address SEL as part of a tiered system of support</a:t>
            </a:r>
          </a:p>
          <a:p>
            <a:r>
              <a:rPr lang="en-US" sz="3600" dirty="0"/>
              <a:t>Conduct universal screeners to identify students who may be at risk</a:t>
            </a:r>
          </a:p>
          <a:p>
            <a:r>
              <a:rPr lang="en-US" sz="3600" dirty="0"/>
              <a:t>Build community partnerships</a:t>
            </a:r>
          </a:p>
          <a:p>
            <a:r>
              <a:rPr lang="en-US" sz="3600" dirty="0"/>
              <a:t>Support families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48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D086-9354-442E-9EF6-E88A4589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903"/>
            <a:ext cx="10515600" cy="73454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7B13C-035E-4BE8-8802-1901249D5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82" y="902449"/>
            <a:ext cx="10630647" cy="55016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Centers for Disease Control &amp; Prevention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https://www.cdc.gov/childrensmentalhealth/</a:t>
            </a:r>
            <a:endParaRPr lang="en-US" sz="2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https://www.cdc.gov/mentalhealth/index.</a:t>
            </a:r>
            <a:r>
              <a:rPr lang="en-US" sz="2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htm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National Alliance on Mental Illness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https://www.nami.org/</a:t>
            </a:r>
            <a:endParaRPr lang="en-US" sz="2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2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https://namitexas.org/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National Institute of Mental Health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https://www.nimh.nih.gov/health/publications/children-and-mental-health/index.shtml#pub1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51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D3428-EE3E-459D-80D3-E7639D33D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17" y="13488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i="1" dirty="0">
                <a:solidFill>
                  <a:srgbClr val="FFC000"/>
                </a:solidFill>
              </a:rPr>
              <a:t>Thank you!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Dr. Heather Hughes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hhughes@ems-isd.net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(817) 847-2713</a:t>
            </a:r>
          </a:p>
        </p:txBody>
      </p:sp>
    </p:spTree>
    <p:extLst>
      <p:ext uri="{BB962C8B-B14F-4D97-AF65-F5344CB8AC3E}">
        <p14:creationId xmlns:p14="http://schemas.microsoft.com/office/powerpoint/2010/main" val="231994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E501-0340-4B24-9D27-BC37955E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872"/>
            <a:ext cx="10515600" cy="72669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4089B-47E9-453C-AC93-0418293E9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“A state of well-being in which the individual realizes their own abilities, can cope with the mental stresses of life, can work productively and fruitfully, and is able to make a contribution to their community.”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400" dirty="0"/>
              <a:t>World Health Organization</a:t>
            </a:r>
          </a:p>
        </p:txBody>
      </p:sp>
    </p:spTree>
    <p:extLst>
      <p:ext uri="{BB962C8B-B14F-4D97-AF65-F5344CB8AC3E}">
        <p14:creationId xmlns:p14="http://schemas.microsoft.com/office/powerpoint/2010/main" val="234204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0C3F-D237-4BB5-8C53-18B06FB3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Mental Health in Childhood: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6A23-CB0B-43E6-BEDD-C0A17D300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4000" dirty="0"/>
              <a:t>Reaching developmental and emotional milestones, and learning healthy social skills and how to cope when there are problems.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(Centers for </a:t>
            </a:r>
            <a:r>
              <a:rPr lang="en-US" sz="2000" i="1" dirty="0" err="1"/>
              <a:t>Diesease</a:t>
            </a:r>
            <a:r>
              <a:rPr lang="en-US" sz="2000" i="1" dirty="0"/>
              <a:t> Control &amp; Prevention, Nov. 2019) </a:t>
            </a:r>
          </a:p>
        </p:txBody>
      </p:sp>
    </p:spTree>
    <p:extLst>
      <p:ext uri="{BB962C8B-B14F-4D97-AF65-F5344CB8AC3E}">
        <p14:creationId xmlns:p14="http://schemas.microsoft.com/office/powerpoint/2010/main" val="264402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5C51A8-D6C1-420A-8B4E-98DA28CCC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216" y="672671"/>
            <a:ext cx="10515600" cy="51065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C000"/>
                </a:solidFill>
              </a:rPr>
              <a:t>Mental Health – Mental Illness </a:t>
            </a:r>
            <a:r>
              <a:rPr lang="en-US" b="1" dirty="0">
                <a:solidFill>
                  <a:srgbClr val="FFC000"/>
                </a:solidFill>
              </a:rPr>
              <a:t>Continuum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D64307-2D8E-4487-A597-1E181CCAFD6C}"/>
              </a:ext>
            </a:extLst>
          </p:cNvPr>
          <p:cNvGrpSpPr/>
          <p:nvPr/>
        </p:nvGrpSpPr>
        <p:grpSpPr>
          <a:xfrm>
            <a:off x="0" y="1376675"/>
            <a:ext cx="11743995" cy="5463058"/>
            <a:chOff x="-68937" y="1344936"/>
            <a:chExt cx="11743995" cy="546305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E125997-C871-4E86-80DB-050E5D7432AA}"/>
                </a:ext>
              </a:extLst>
            </p:cNvPr>
            <p:cNvSpPr/>
            <p:nvPr/>
          </p:nvSpPr>
          <p:spPr>
            <a:xfrm>
              <a:off x="751561" y="2297905"/>
              <a:ext cx="5051500" cy="4510089"/>
            </a:xfrm>
            <a:custGeom>
              <a:avLst/>
              <a:gdLst>
                <a:gd name="connsiteX0" fmla="*/ 0 w 5051500"/>
                <a:gd name="connsiteY0" fmla="*/ 451009 h 4510089"/>
                <a:gd name="connsiteX1" fmla="*/ 451009 w 5051500"/>
                <a:gd name="connsiteY1" fmla="*/ 0 h 4510089"/>
                <a:gd name="connsiteX2" fmla="*/ 4600491 w 5051500"/>
                <a:gd name="connsiteY2" fmla="*/ 0 h 4510089"/>
                <a:gd name="connsiteX3" fmla="*/ 5051500 w 5051500"/>
                <a:gd name="connsiteY3" fmla="*/ 451009 h 4510089"/>
                <a:gd name="connsiteX4" fmla="*/ 5051500 w 5051500"/>
                <a:gd name="connsiteY4" fmla="*/ 4059080 h 4510089"/>
                <a:gd name="connsiteX5" fmla="*/ 4600491 w 5051500"/>
                <a:gd name="connsiteY5" fmla="*/ 4510089 h 4510089"/>
                <a:gd name="connsiteX6" fmla="*/ 451009 w 5051500"/>
                <a:gd name="connsiteY6" fmla="*/ 4510089 h 4510089"/>
                <a:gd name="connsiteX7" fmla="*/ 0 w 5051500"/>
                <a:gd name="connsiteY7" fmla="*/ 4059080 h 4510089"/>
                <a:gd name="connsiteX8" fmla="*/ 0 w 5051500"/>
                <a:gd name="connsiteY8" fmla="*/ 451009 h 451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1500" h="4510089">
                  <a:moveTo>
                    <a:pt x="0" y="451009"/>
                  </a:moveTo>
                  <a:cubicBezTo>
                    <a:pt x="0" y="201924"/>
                    <a:pt x="201924" y="0"/>
                    <a:pt x="451009" y="0"/>
                  </a:cubicBezTo>
                  <a:lnTo>
                    <a:pt x="4600491" y="0"/>
                  </a:lnTo>
                  <a:cubicBezTo>
                    <a:pt x="4849576" y="0"/>
                    <a:pt x="5051500" y="201924"/>
                    <a:pt x="5051500" y="451009"/>
                  </a:cubicBezTo>
                  <a:lnTo>
                    <a:pt x="5051500" y="4059080"/>
                  </a:lnTo>
                  <a:cubicBezTo>
                    <a:pt x="5051500" y="4308165"/>
                    <a:pt x="4849576" y="4510089"/>
                    <a:pt x="4600491" y="4510089"/>
                  </a:cubicBezTo>
                  <a:lnTo>
                    <a:pt x="451009" y="4510089"/>
                  </a:lnTo>
                  <a:cubicBezTo>
                    <a:pt x="201924" y="4510089"/>
                    <a:pt x="0" y="4308165"/>
                    <a:pt x="0" y="4059080"/>
                  </a:cubicBezTo>
                  <a:lnTo>
                    <a:pt x="0" y="451009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946275" rIns="142240" bIns="104425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bg1"/>
                  </a:solidFill>
                </a:rPr>
                <a:t>Occasional stress to mild distress   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bg1"/>
                  </a:solidFill>
                </a:rPr>
                <a:t>             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bg1"/>
                  </a:solidFill>
                </a:rPr>
                <a:t>No Impairment</a:t>
              </a:r>
            </a:p>
          </p:txBody>
        </p:sp>
        <p:sp>
          <p:nvSpPr>
            <p:cNvPr id="18" name="Oval 17" descr="Head with gears">
              <a:extLst>
                <a:ext uri="{FF2B5EF4-FFF2-40B4-BE49-F238E27FC236}">
                  <a16:creationId xmlns:a16="http://schemas.microsoft.com/office/drawing/2014/main" id="{1046C554-C207-496D-B26D-4BA493FBFAF2}"/>
                </a:ext>
              </a:extLst>
            </p:cNvPr>
            <p:cNvSpPr/>
            <p:nvPr/>
          </p:nvSpPr>
          <p:spPr>
            <a:xfrm>
              <a:off x="2790769" y="2676499"/>
              <a:ext cx="973084" cy="944729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387154-FF2F-4BBF-B5D4-F43E1E64B239}"/>
                </a:ext>
              </a:extLst>
            </p:cNvPr>
            <p:cNvSpPr/>
            <p:nvPr/>
          </p:nvSpPr>
          <p:spPr>
            <a:xfrm>
              <a:off x="5885289" y="2297904"/>
              <a:ext cx="2778527" cy="4510089"/>
            </a:xfrm>
            <a:custGeom>
              <a:avLst/>
              <a:gdLst>
                <a:gd name="connsiteX0" fmla="*/ 0 w 2778527"/>
                <a:gd name="connsiteY0" fmla="*/ 277853 h 4510089"/>
                <a:gd name="connsiteX1" fmla="*/ 277853 w 2778527"/>
                <a:gd name="connsiteY1" fmla="*/ 0 h 4510089"/>
                <a:gd name="connsiteX2" fmla="*/ 2500674 w 2778527"/>
                <a:gd name="connsiteY2" fmla="*/ 0 h 4510089"/>
                <a:gd name="connsiteX3" fmla="*/ 2778527 w 2778527"/>
                <a:gd name="connsiteY3" fmla="*/ 277853 h 4510089"/>
                <a:gd name="connsiteX4" fmla="*/ 2778527 w 2778527"/>
                <a:gd name="connsiteY4" fmla="*/ 4232236 h 4510089"/>
                <a:gd name="connsiteX5" fmla="*/ 2500674 w 2778527"/>
                <a:gd name="connsiteY5" fmla="*/ 4510089 h 4510089"/>
                <a:gd name="connsiteX6" fmla="*/ 277853 w 2778527"/>
                <a:gd name="connsiteY6" fmla="*/ 4510089 h 4510089"/>
                <a:gd name="connsiteX7" fmla="*/ 0 w 2778527"/>
                <a:gd name="connsiteY7" fmla="*/ 4232236 h 4510089"/>
                <a:gd name="connsiteX8" fmla="*/ 0 w 2778527"/>
                <a:gd name="connsiteY8" fmla="*/ 277853 h 451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8527" h="4510089">
                  <a:moveTo>
                    <a:pt x="0" y="277853"/>
                  </a:moveTo>
                  <a:cubicBezTo>
                    <a:pt x="0" y="124399"/>
                    <a:pt x="124399" y="0"/>
                    <a:pt x="277853" y="0"/>
                  </a:cubicBezTo>
                  <a:lnTo>
                    <a:pt x="2500674" y="0"/>
                  </a:lnTo>
                  <a:cubicBezTo>
                    <a:pt x="2654128" y="0"/>
                    <a:pt x="2778527" y="124399"/>
                    <a:pt x="2778527" y="277853"/>
                  </a:cubicBezTo>
                  <a:lnTo>
                    <a:pt x="2778527" y="4232236"/>
                  </a:lnTo>
                  <a:cubicBezTo>
                    <a:pt x="2778527" y="4385690"/>
                    <a:pt x="2654128" y="4510089"/>
                    <a:pt x="2500674" y="4510089"/>
                  </a:cubicBezTo>
                  <a:lnTo>
                    <a:pt x="277853" y="4510089"/>
                  </a:lnTo>
                  <a:cubicBezTo>
                    <a:pt x="124399" y="4510089"/>
                    <a:pt x="0" y="4385690"/>
                    <a:pt x="0" y="4232236"/>
                  </a:cubicBezTo>
                  <a:lnTo>
                    <a:pt x="0" y="27785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946275" rIns="142240" bIns="104425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rgbClr val="0070C0"/>
                  </a:solidFill>
                </a:rPr>
                <a:t>Mild to moderate distress        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dirty="0">
                <a:solidFill>
                  <a:srgbClr val="FF0000"/>
                </a:solidFill>
              </a:endParaRP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rgbClr val="FF0000"/>
                  </a:solidFill>
                </a:rPr>
                <a:t> </a:t>
              </a:r>
              <a:r>
                <a:rPr lang="en-US" sz="2800" kern="1200" dirty="0">
                  <a:solidFill>
                    <a:schemeClr val="bg1"/>
                  </a:solidFill>
                </a:rPr>
                <a:t>Mild or </a:t>
              </a:r>
              <a:r>
                <a:rPr lang="en-US" sz="2800" b="1" i="1" kern="1200" dirty="0">
                  <a:solidFill>
                    <a:srgbClr val="0070C0"/>
                  </a:solidFill>
                </a:rPr>
                <a:t>temporary</a:t>
              </a:r>
              <a:r>
                <a:rPr lang="en-US" sz="2800" kern="1200" dirty="0">
                  <a:solidFill>
                    <a:schemeClr val="tx1"/>
                  </a:solidFill>
                </a:rPr>
                <a:t> </a:t>
              </a:r>
              <a:r>
                <a:rPr lang="en-US" sz="2800" kern="1200" dirty="0">
                  <a:solidFill>
                    <a:schemeClr val="bg1"/>
                  </a:solidFill>
                </a:rPr>
                <a:t>impairment</a:t>
              </a:r>
              <a:endParaRPr lang="en-US" sz="2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 descr="Worried face with no fill">
              <a:extLst>
                <a:ext uri="{FF2B5EF4-FFF2-40B4-BE49-F238E27FC236}">
                  <a16:creationId xmlns:a16="http://schemas.microsoft.com/office/drawing/2014/main" id="{81D2B5C9-5046-41A5-868B-5080F3B8830F}"/>
                </a:ext>
              </a:extLst>
            </p:cNvPr>
            <p:cNvSpPr/>
            <p:nvPr/>
          </p:nvSpPr>
          <p:spPr>
            <a:xfrm>
              <a:off x="6891743" y="2547980"/>
              <a:ext cx="950526" cy="976569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1037118"/>
                <a:satOff val="50000"/>
                <a:lumOff val="99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202AE43-7B34-4550-ADD2-B5D8548C9ECE}"/>
                </a:ext>
              </a:extLst>
            </p:cNvPr>
            <p:cNvSpPr/>
            <p:nvPr/>
          </p:nvSpPr>
          <p:spPr>
            <a:xfrm>
              <a:off x="8746044" y="2297905"/>
              <a:ext cx="2045756" cy="4510089"/>
            </a:xfrm>
            <a:custGeom>
              <a:avLst/>
              <a:gdLst>
                <a:gd name="connsiteX0" fmla="*/ 0 w 2045756"/>
                <a:gd name="connsiteY0" fmla="*/ 204576 h 4510089"/>
                <a:gd name="connsiteX1" fmla="*/ 204576 w 2045756"/>
                <a:gd name="connsiteY1" fmla="*/ 0 h 4510089"/>
                <a:gd name="connsiteX2" fmla="*/ 1841180 w 2045756"/>
                <a:gd name="connsiteY2" fmla="*/ 0 h 4510089"/>
                <a:gd name="connsiteX3" fmla="*/ 2045756 w 2045756"/>
                <a:gd name="connsiteY3" fmla="*/ 204576 h 4510089"/>
                <a:gd name="connsiteX4" fmla="*/ 2045756 w 2045756"/>
                <a:gd name="connsiteY4" fmla="*/ 4305513 h 4510089"/>
                <a:gd name="connsiteX5" fmla="*/ 1841180 w 2045756"/>
                <a:gd name="connsiteY5" fmla="*/ 4510089 h 4510089"/>
                <a:gd name="connsiteX6" fmla="*/ 204576 w 2045756"/>
                <a:gd name="connsiteY6" fmla="*/ 4510089 h 4510089"/>
                <a:gd name="connsiteX7" fmla="*/ 0 w 2045756"/>
                <a:gd name="connsiteY7" fmla="*/ 4305513 h 4510089"/>
                <a:gd name="connsiteX8" fmla="*/ 0 w 2045756"/>
                <a:gd name="connsiteY8" fmla="*/ 204576 h 451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756" h="4510089">
                  <a:moveTo>
                    <a:pt x="0" y="204576"/>
                  </a:moveTo>
                  <a:cubicBezTo>
                    <a:pt x="0" y="91592"/>
                    <a:pt x="91592" y="0"/>
                    <a:pt x="204576" y="0"/>
                  </a:cubicBezTo>
                  <a:lnTo>
                    <a:pt x="1841180" y="0"/>
                  </a:lnTo>
                  <a:cubicBezTo>
                    <a:pt x="1954164" y="0"/>
                    <a:pt x="2045756" y="91592"/>
                    <a:pt x="2045756" y="204576"/>
                  </a:cubicBezTo>
                  <a:lnTo>
                    <a:pt x="2045756" y="4305513"/>
                  </a:lnTo>
                  <a:cubicBezTo>
                    <a:pt x="2045756" y="4418497"/>
                    <a:pt x="1954164" y="4510089"/>
                    <a:pt x="1841180" y="4510089"/>
                  </a:cubicBezTo>
                  <a:lnTo>
                    <a:pt x="204576" y="4510089"/>
                  </a:lnTo>
                  <a:cubicBezTo>
                    <a:pt x="91592" y="4510089"/>
                    <a:pt x="0" y="4418497"/>
                    <a:pt x="0" y="4305513"/>
                  </a:cubicBezTo>
                  <a:lnTo>
                    <a:pt x="0" y="204576"/>
                  </a:lnTo>
                  <a:close/>
                </a:path>
              </a:pathLst>
            </a:custGeom>
            <a:solidFill>
              <a:srgbClr val="F543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946275" rIns="142240" bIns="104425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bg1"/>
                  </a:solidFill>
                </a:rPr>
                <a:t>Marked distress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bg1"/>
                  </a:solidFill>
                </a:rPr>
                <a:t>Moderate to </a:t>
              </a:r>
              <a:r>
                <a:rPr lang="en-US" sz="2800" b="1" i="1" dirty="0">
                  <a:solidFill>
                    <a:schemeClr val="tx1"/>
                  </a:solidFill>
                </a:rPr>
                <a:t>disabling</a:t>
              </a:r>
              <a:r>
                <a:rPr lang="en-US" sz="2800" i="1" dirty="0">
                  <a:solidFill>
                    <a:schemeClr val="bg1"/>
                  </a:solidFill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</a:rPr>
                <a:t>or</a:t>
              </a:r>
              <a:r>
                <a:rPr lang="en-US" sz="2800" kern="1200" dirty="0">
                  <a:solidFill>
                    <a:schemeClr val="bg1"/>
                  </a:solidFill>
                </a:rPr>
                <a:t> </a:t>
              </a:r>
              <a:r>
                <a:rPr lang="en-US" sz="2800" b="1" i="1" kern="1200" dirty="0">
                  <a:solidFill>
                    <a:schemeClr val="tx1"/>
                  </a:solidFill>
                </a:rPr>
                <a:t>chronic</a:t>
              </a:r>
              <a:r>
                <a:rPr lang="en-US" sz="2800" i="1" kern="1200" dirty="0">
                  <a:solidFill>
                    <a:schemeClr val="bg1"/>
                  </a:solidFill>
                </a:rPr>
                <a:t> </a:t>
              </a:r>
              <a:r>
                <a:rPr lang="en-US" sz="2800" kern="1200" dirty="0">
                  <a:solidFill>
                    <a:schemeClr val="bg1"/>
                  </a:solidFill>
                </a:rPr>
                <a:t>impairment</a:t>
              </a:r>
            </a:p>
          </p:txBody>
        </p:sp>
        <p:sp>
          <p:nvSpPr>
            <p:cNvPr id="22" name="Oval 21" descr="Warning">
              <a:extLst>
                <a:ext uri="{FF2B5EF4-FFF2-40B4-BE49-F238E27FC236}">
                  <a16:creationId xmlns:a16="http://schemas.microsoft.com/office/drawing/2014/main" id="{AD6E3601-449E-4DBF-8526-68DB2B925C94}"/>
                </a:ext>
              </a:extLst>
            </p:cNvPr>
            <p:cNvSpPr/>
            <p:nvPr/>
          </p:nvSpPr>
          <p:spPr>
            <a:xfrm>
              <a:off x="9323876" y="2633144"/>
              <a:ext cx="890092" cy="806243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2074236"/>
                <a:satOff val="100000"/>
                <a:lumOff val="198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Arrow: Left-Right 22">
              <a:extLst>
                <a:ext uri="{FF2B5EF4-FFF2-40B4-BE49-F238E27FC236}">
                  <a16:creationId xmlns:a16="http://schemas.microsoft.com/office/drawing/2014/main" id="{B4906146-19B8-4B2C-B103-E363614D51E4}"/>
                </a:ext>
              </a:extLst>
            </p:cNvPr>
            <p:cNvSpPr/>
            <p:nvPr/>
          </p:nvSpPr>
          <p:spPr>
            <a:xfrm>
              <a:off x="-68937" y="1344936"/>
              <a:ext cx="11743995" cy="1554021"/>
            </a:xfrm>
            <a:prstGeom prst="leftRight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D26AD1-574E-4778-9D48-468D327BE45F}"/>
              </a:ext>
            </a:extLst>
          </p:cNvPr>
          <p:cNvSpPr txBox="1"/>
          <p:nvPr/>
        </p:nvSpPr>
        <p:spPr>
          <a:xfrm>
            <a:off x="1373913" y="1971897"/>
            <a:ext cx="3129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Well-being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BBB25-C2DE-4597-BC58-EE03E2E82AE5}"/>
              </a:ext>
            </a:extLst>
          </p:cNvPr>
          <p:cNvSpPr txBox="1"/>
          <p:nvPr/>
        </p:nvSpPr>
        <p:spPr>
          <a:xfrm>
            <a:off x="5802406" y="1659243"/>
            <a:ext cx="3382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Emotional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problems/ concerns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86EEC2-BD6A-42BC-9C73-265BA3EB029A}"/>
              </a:ext>
            </a:extLst>
          </p:cNvPr>
          <p:cNvSpPr txBox="1"/>
          <p:nvPr/>
        </p:nvSpPr>
        <p:spPr>
          <a:xfrm>
            <a:off x="9279694" y="1706686"/>
            <a:ext cx="2408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Mental 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illness</a:t>
            </a:r>
          </a:p>
        </p:txBody>
      </p:sp>
    </p:spTree>
    <p:extLst>
      <p:ext uri="{BB962C8B-B14F-4D97-AF65-F5344CB8AC3E}">
        <p14:creationId xmlns:p14="http://schemas.microsoft.com/office/powerpoint/2010/main" val="259502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FC6F-CB3F-4E6B-AB99-0046AB4D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Emotional Disturbance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ADD87-EE34-46EF-A99D-12F05494F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132114"/>
            <a:ext cx="10233800" cy="50448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condition exhibiting one or more of the following characteristics over a </a:t>
            </a:r>
            <a:r>
              <a:rPr lang="en-US" i="1" dirty="0">
                <a:solidFill>
                  <a:srgbClr val="FFC000"/>
                </a:solidFill>
              </a:rPr>
              <a:t>long period of time </a:t>
            </a:r>
            <a:r>
              <a:rPr lang="en-US" dirty="0"/>
              <a:t>and to a </a:t>
            </a:r>
            <a:r>
              <a:rPr lang="en-US" dirty="0">
                <a:solidFill>
                  <a:srgbClr val="FFC000"/>
                </a:solidFill>
              </a:rPr>
              <a:t>marked degree </a:t>
            </a:r>
            <a:r>
              <a:rPr lang="en-US" dirty="0"/>
              <a:t>that </a:t>
            </a:r>
            <a:r>
              <a:rPr lang="en-US" dirty="0">
                <a:solidFill>
                  <a:srgbClr val="FFC000"/>
                </a:solidFill>
              </a:rPr>
              <a:t>adversely affects the child’s educational performance: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An inability to learn…;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An inability to build or maintain satisfactory interpersonal relationships with peers and teachers;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Inappropriate types of behavior or feelings under normal circumstances;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 general pervasive mood of unhappiness or depression; or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 tendency to develop physical symptoms or fears associated with personal or school problems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457200" lvl="1" indent="0" algn="r">
              <a:buNone/>
            </a:pPr>
            <a:r>
              <a:rPr lang="en-US" sz="2000" i="1" dirty="0">
                <a:solidFill>
                  <a:schemeClr val="tx1"/>
                </a:solidFill>
              </a:rPr>
              <a:t>(</a:t>
            </a:r>
            <a:r>
              <a:rPr lang="en-US" sz="2000" i="1" dirty="0" err="1">
                <a:solidFill>
                  <a:schemeClr val="tx1"/>
                </a:solidFill>
              </a:rPr>
              <a:t>Exerpt</a:t>
            </a:r>
            <a:r>
              <a:rPr lang="en-US" sz="2000" i="1" dirty="0">
                <a:solidFill>
                  <a:schemeClr val="tx1"/>
                </a:solidFill>
              </a:rPr>
              <a:t> from CFR 300.8(c)(4), IDEIA)</a:t>
            </a:r>
          </a:p>
        </p:txBody>
      </p:sp>
    </p:spTree>
    <p:extLst>
      <p:ext uri="{BB962C8B-B14F-4D97-AF65-F5344CB8AC3E}">
        <p14:creationId xmlns:p14="http://schemas.microsoft.com/office/powerpoint/2010/main" val="186221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9A5DD-A23D-4EEA-9D7A-2EAC00AA7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9" y="951566"/>
            <a:ext cx="4604857" cy="5301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Approximately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1 in 5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r>
              <a:rPr lang="en-US" sz="3600" dirty="0"/>
              <a:t>school children struggle with a mental health problem that interferes with their day-to-day functioning.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FF2545-55A6-44C0-A001-EF9D2BA44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518" r="10520" b="1"/>
          <a:stretch/>
        </p:blipFill>
        <p:spPr>
          <a:xfrm>
            <a:off x="5137989" y="484632"/>
            <a:ext cx="3536670" cy="3525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2060C4-71C9-4489-B9BC-7C34037FB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7048" r="11427" b="3"/>
          <a:stretch/>
        </p:blipFill>
        <p:spPr>
          <a:xfrm>
            <a:off x="8831272" y="2661434"/>
            <a:ext cx="2876096" cy="371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5177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1312</Words>
  <Application>Microsoft Office PowerPoint</Application>
  <PresentationFormat>Widescreen</PresentationFormat>
  <Paragraphs>259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MS PGothic</vt:lpstr>
      <vt:lpstr>Arial</vt:lpstr>
      <vt:lpstr>Calibri</vt:lpstr>
      <vt:lpstr>Corbel</vt:lpstr>
      <vt:lpstr>Helvetica</vt:lpstr>
      <vt:lpstr>Times New Roman</vt:lpstr>
      <vt:lpstr>Wingdings</vt:lpstr>
      <vt:lpstr>Depth</vt:lpstr>
      <vt:lpstr>What is  “Psychological First Aid”  and the School’s Responsibility to Provide it?</vt:lpstr>
      <vt:lpstr>PowerPoint Presentation</vt:lpstr>
      <vt:lpstr>The facts…</vt:lpstr>
      <vt:lpstr>The facts…</vt:lpstr>
      <vt:lpstr>Mental Health</vt:lpstr>
      <vt:lpstr>Mental Health in Childhood:</vt:lpstr>
      <vt:lpstr>PowerPoint Presentation</vt:lpstr>
      <vt:lpstr>Emotional Disturbance </vt:lpstr>
      <vt:lpstr>PowerPoint Presentation</vt:lpstr>
      <vt:lpstr>But first…</vt:lpstr>
      <vt:lpstr>PowerPoint Presentation</vt:lpstr>
      <vt:lpstr>“The Power of a Teacher”</vt:lpstr>
      <vt:lpstr>“The Power of a Teacher”</vt:lpstr>
      <vt:lpstr>“The Power of a Teacher”</vt:lpstr>
      <vt:lpstr>What is occupational well-being?</vt:lpstr>
      <vt:lpstr>What is emotional well-being?</vt:lpstr>
      <vt:lpstr>What is financial well-being?</vt:lpstr>
      <vt:lpstr>What is spiritual well-being?</vt:lpstr>
      <vt:lpstr>What is physical well-being?</vt:lpstr>
      <vt:lpstr>How well are YOU?</vt:lpstr>
      <vt:lpstr>“The Power of a Teacher”</vt:lpstr>
      <vt:lpstr>Why does wellness matter?</vt:lpstr>
      <vt:lpstr>PowerPoint Presentation</vt:lpstr>
      <vt:lpstr>First Aid</vt:lpstr>
      <vt:lpstr>First aid aims to:</vt:lpstr>
      <vt:lpstr>Psychological/Mental Health First Aid</vt:lpstr>
      <vt:lpstr>Psychological/Mental Health First Aid</vt:lpstr>
      <vt:lpstr>Mental health first aid aims to:</vt:lpstr>
      <vt:lpstr>Mental Health First Aid</vt:lpstr>
      <vt:lpstr>Schools must establish responsive systems of support</vt:lpstr>
      <vt:lpstr>Social and Emotional Learning</vt:lpstr>
      <vt:lpstr>Benefits of Social and Emotional Learning</vt:lpstr>
      <vt:lpstr>Benefits of Social and Emotional Learning</vt:lpstr>
      <vt:lpstr>Comprehensive</vt:lpstr>
      <vt:lpstr>Multi-Tiered System of Support (MTSS)</vt:lpstr>
      <vt:lpstr>MTSS </vt:lpstr>
      <vt:lpstr>PowerPoint Presentation</vt:lpstr>
      <vt:lpstr>Tiered SEL Supports</vt:lpstr>
      <vt:lpstr>Coordinated Model for Meeting Student Needs</vt:lpstr>
      <vt:lpstr>PowerPoint Presentation</vt:lpstr>
      <vt:lpstr>In closing…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 “Psychological First Aid”  and the School’s Responsibility to Provide it?</dc:title>
  <dc:creator>Heather Hughes</dc:creator>
  <cp:lastModifiedBy>Heather Hughes</cp:lastModifiedBy>
  <cp:revision>10</cp:revision>
  <dcterms:created xsi:type="dcterms:W3CDTF">2019-12-09T05:17:54Z</dcterms:created>
  <dcterms:modified xsi:type="dcterms:W3CDTF">2019-12-09T13:48:34Z</dcterms:modified>
</cp:coreProperties>
</file>